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6858000" cx="9144000"/>
  <p:notesSz cx="6858000" cy="9144000"/>
  <p:embeddedFontLst>
    <p:embeddedFont>
      <p:font typeface="Merriweather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30" roundtripDataSignature="AMtx7mhaqKUqDb/US+DA0zE0xZblsCzM/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Merriweather-regular.fntdata"/><Relationship Id="rId25" Type="http://schemas.openxmlformats.org/officeDocument/2006/relationships/slide" Target="slides/slide20.xml"/><Relationship Id="rId28" Type="http://schemas.openxmlformats.org/officeDocument/2006/relationships/font" Target="fonts/Merriweather-italic.fntdata"/><Relationship Id="rId27" Type="http://schemas.openxmlformats.org/officeDocument/2006/relationships/font" Target="fonts/Merriweather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erriweather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2769e242e07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 - Welcome Year 9 GCSE Options Evening</a:t>
            </a:r>
            <a:endParaRPr/>
          </a:p>
        </p:txBody>
      </p:sp>
      <p:sp>
        <p:nvSpPr>
          <p:cNvPr id="23" name="Google Shape;23;g2769e242e07_0_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2769e242e07_0_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Focus of the evening to support your child in making decision about their GCSE options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Lots of staff here, specialist teachers, Mrs Theobalds YPL, Senior Leadership Team, SEN, etc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Receive lots of information about GCSEs/BTECS/Vocational Qualifications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Ensure that everyone has a breadth of options for Post 16 and has the opportunity to achieve the best they possibly can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Important that you ask lots of questions, all of the staff are keen to support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" name="Google Shape;39;g2769e242e07_0_3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229bdeb5db_1_2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 - Opportunity to now select 40% of their timetable for the next 2 years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Each subject has set up an information stand here tonight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Copy of the Options Booklets sent to you and available on the website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Important to discuss at home, in school, with teachers at the upcoming parents evening</a:t>
            </a:r>
            <a:endParaRPr/>
          </a:p>
        </p:txBody>
      </p:sp>
      <p:sp>
        <p:nvSpPr>
          <p:cNvPr id="54" name="Google Shape;54;g3229bdeb5db_1_24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229bdeb5db_1_2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Broad</a:t>
            </a:r>
            <a:r>
              <a:rPr lang="en-US"/>
              <a:t> and Balanced Curriculum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Students allocated 1 of two pathways at the moment, which is our recommendation based on Key Stage 2, Key Stage 3 results, performance in class, whether students do a language, if they receive additional support from SEN, etc. </a:t>
            </a:r>
            <a:endParaRPr/>
          </a:p>
        </p:txBody>
      </p:sp>
      <p:sp>
        <p:nvSpPr>
          <p:cNvPr id="69" name="Google Shape;69;g3229bdeb5db_1_22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229bdeb5db_1_2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Two main types of qualification going to discuss this evening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GCSE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Vocational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Some subjects have to do (Core GCSE subjects)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Different types of </a:t>
            </a:r>
            <a:r>
              <a:rPr lang="en-US"/>
              <a:t>learning</a:t>
            </a:r>
            <a:r>
              <a:rPr lang="en-US"/>
              <a:t> style and think about how each course is structured/assessed</a:t>
            </a:r>
            <a:endParaRPr/>
          </a:p>
        </p:txBody>
      </p:sp>
      <p:sp>
        <p:nvSpPr>
          <p:cNvPr id="84" name="Google Shape;84;g3229bdeb5db_1_20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769e242e07_0_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English Baccalaureate - set of subjects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All students take English, Maths and Science subjects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Majority of our students to continue their studies and take a language (French or Spanish)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Pick a Humanities subject - Geography or History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This range of subjects are considered essential to many university courses, degree apprenticeships, </a:t>
            </a:r>
            <a:r>
              <a:rPr lang="en-US"/>
              <a:t>apprenticeships. college courses etc.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Keep as many options open for students in the future. </a:t>
            </a:r>
            <a:endParaRPr/>
          </a:p>
        </p:txBody>
      </p:sp>
      <p:sp>
        <p:nvSpPr>
          <p:cNvPr id="99" name="Google Shape;99;g2769e242e07_0_8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229bdeb5db_1_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CTh</a:t>
            </a:r>
            <a:endParaRPr/>
          </a:p>
        </p:txBody>
      </p:sp>
      <p:sp>
        <p:nvSpPr>
          <p:cNvPr id="114" name="Google Shape;114;g3229bdeb5db_1_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23177c022f_0_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/>
          </a:p>
        </p:txBody>
      </p:sp>
      <p:sp>
        <p:nvSpPr>
          <p:cNvPr id="130" name="Google Shape;130;g323177c022f_0_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229bdeb5db_1_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/>
          </a:p>
        </p:txBody>
      </p:sp>
      <p:sp>
        <p:nvSpPr>
          <p:cNvPr id="148" name="Google Shape;148;g3229bdeb5db_1_7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23177c022f_0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/>
          </a:p>
        </p:txBody>
      </p:sp>
      <p:sp>
        <p:nvSpPr>
          <p:cNvPr id="165" name="Google Shape;165;g323177c022f_0_2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23177c022f_0_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 b="1"/>
          </a:p>
        </p:txBody>
      </p:sp>
      <p:sp>
        <p:nvSpPr>
          <p:cNvPr id="180" name="Google Shape;180;g323177c022f_0_3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3229bdeb5db_1_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/>
          </a:p>
        </p:txBody>
      </p:sp>
      <p:sp>
        <p:nvSpPr>
          <p:cNvPr id="195" name="Google Shape;195;g3229bdeb5db_1_8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229bdeb5db_1_9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/>
          </a:p>
        </p:txBody>
      </p:sp>
      <p:sp>
        <p:nvSpPr>
          <p:cNvPr id="209" name="Google Shape;209;g3229bdeb5db_1_9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229bdeb5db_1_1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CTh</a:t>
            </a:r>
            <a:endParaRPr/>
          </a:p>
        </p:txBody>
      </p:sp>
      <p:sp>
        <p:nvSpPr>
          <p:cNvPr id="228" name="Google Shape;228;g3229bdeb5db_1_1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229bdeb5db_1_3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CTh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g3229bdeb5db_1_3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229bdeb5db_1_1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CTh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7" name="Google Shape;257;g3229bdeb5db_1_13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3245a1b9edb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CTh</a:t>
            </a:r>
            <a:endParaRPr/>
          </a:p>
        </p:txBody>
      </p:sp>
      <p:sp>
        <p:nvSpPr>
          <p:cNvPr id="271" name="Google Shape;271;g3245a1b9edb_0_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3229bdeb5db_1_14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</p:txBody>
      </p:sp>
      <p:sp>
        <p:nvSpPr>
          <p:cNvPr id="286" name="Google Shape;286;g3229bdeb5db_1_14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3229bdeb5db_1_1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</p:txBody>
      </p:sp>
      <p:sp>
        <p:nvSpPr>
          <p:cNvPr id="300" name="Google Shape;300;g3229bdeb5db_1_17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3229bdeb5db_1_1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SBn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4" name="Google Shape;364;g3229bdeb5db_1_18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" name="Google Shape;17;p2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Google Shape;18;p23"/>
          <p:cNvSpPr txBox="1"/>
          <p:nvPr>
            <p:ph idx="10" type="dt"/>
          </p:nvPr>
        </p:nvSpPr>
        <p:spPr>
          <a:xfrm>
            <a:off x="-11112" y="6484937"/>
            <a:ext cx="9155112" cy="365125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i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FE2F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109537" y="26987"/>
            <a:ext cx="763587" cy="102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2"/>
          <p:cNvSpPr txBox="1"/>
          <p:nvPr/>
        </p:nvSpPr>
        <p:spPr>
          <a:xfrm>
            <a:off x="622300" y="715962"/>
            <a:ext cx="184150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22"/>
          <p:cNvSpPr txBox="1"/>
          <p:nvPr>
            <p:ph idx="10" type="dt"/>
          </p:nvPr>
        </p:nvSpPr>
        <p:spPr>
          <a:xfrm>
            <a:off x="-11112" y="6484937"/>
            <a:ext cx="9155112" cy="365125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1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5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.png"/><Relationship Id="rId4" Type="http://schemas.openxmlformats.org/officeDocument/2006/relationships/image" Target="../media/image1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2769e242e07_0_11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6" name="Google Shape;26;g2769e242e07_0_11"/>
          <p:cNvSpPr txBox="1"/>
          <p:nvPr>
            <p:ph idx="1" type="subTitle"/>
          </p:nvPr>
        </p:nvSpPr>
        <p:spPr>
          <a:xfrm>
            <a:off x="7197975" y="16764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</a:pPr>
            <a:r>
              <a:t/>
            </a:r>
            <a:endParaRPr b="0" i="0" sz="1000" u="none">
              <a:solidFill>
                <a:srgbClr val="89898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g2769e242e07_0_11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g2769e242e07_0_11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g2769e242e07_0_11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g2769e242e07_0_11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g2769e242e07_0_11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g2769e242e07_0_11"/>
          <p:cNvSpPr txBox="1"/>
          <p:nvPr/>
        </p:nvSpPr>
        <p:spPr>
          <a:xfrm>
            <a:off x="-129675" y="-15825"/>
            <a:ext cx="92775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" name="Google Shape;33;g2769e242e07_0_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68124" y="2166526"/>
            <a:ext cx="6015653" cy="404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g2769e242e07_0_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g2769e242e07_0_11"/>
          <p:cNvSpPr txBox="1"/>
          <p:nvPr/>
        </p:nvSpPr>
        <p:spPr>
          <a:xfrm>
            <a:off x="13660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Welcome to </a:t>
            </a:r>
            <a:endParaRPr b="0" i="0" sz="40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King’s Academy Binfield</a:t>
            </a:r>
            <a:endParaRPr b="0" i="0" sz="40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36" name="Google Shape;36;g2769e242e07_0_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08562" y="6194425"/>
            <a:ext cx="3526875" cy="63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2769e242e07_0_38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42" name="Google Shape;42;g2769e242e07_0_38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g2769e242e07_0_38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g2769e242e07_0_3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g2769e242e07_0_3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g2769e242e07_0_3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g2769e242e07_0_38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" name="Google Shape;48;g2769e242e07_0_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g2769e242e07_0_38"/>
          <p:cNvSpPr txBox="1"/>
          <p:nvPr/>
        </p:nvSpPr>
        <p:spPr>
          <a:xfrm>
            <a:off x="13660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Introduction</a:t>
            </a:r>
            <a:endParaRPr b="0"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0" name="Google Shape;50;g2769e242e07_0_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67037" y="5911650"/>
            <a:ext cx="3526875" cy="63415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g2769e242e07_0_38"/>
          <p:cNvSpPr txBox="1"/>
          <p:nvPr/>
        </p:nvSpPr>
        <p:spPr>
          <a:xfrm>
            <a:off x="537300" y="2491650"/>
            <a:ext cx="8058300" cy="303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ambria"/>
              <a:buChar char="●"/>
            </a:pPr>
            <a:r>
              <a:rPr lang="en-US" sz="3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Welcome to the Year 9 GCSE Options Evening</a:t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191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ambria"/>
              <a:buChar char="●"/>
            </a:pPr>
            <a:r>
              <a:rPr lang="en-US" sz="3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Receive lots of information tonight</a:t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191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ambria"/>
              <a:buChar char="●"/>
            </a:pPr>
            <a:r>
              <a:rPr lang="en-US" sz="3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Picking a pathway that is right for you</a:t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191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ambria"/>
              <a:buChar char="●"/>
            </a:pPr>
            <a:r>
              <a:rPr lang="en-US" sz="3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Ask lots of questions</a:t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191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ambria"/>
              <a:buChar char="●"/>
            </a:pPr>
            <a:r>
              <a:rPr lang="en-US" sz="3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Here to support you</a:t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229bdeb5db_1_240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57" name="Google Shape;57;g3229bdeb5db_1_240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g3229bdeb5db_1_240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g3229bdeb5db_1_240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g3229bdeb5db_1_240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g3229bdeb5db_1_240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g3229bdeb5db_1_240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" name="Google Shape;63;g3229bdeb5db_1_2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g3229bdeb5db_1_240"/>
          <p:cNvSpPr txBox="1"/>
          <p:nvPr/>
        </p:nvSpPr>
        <p:spPr>
          <a:xfrm>
            <a:off x="10612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Time for an Important Decision</a:t>
            </a:r>
            <a:endParaRPr b="0"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5" name="Google Shape;65;g3229bdeb5db_1_240"/>
          <p:cNvSpPr txBox="1"/>
          <p:nvPr/>
        </p:nvSpPr>
        <p:spPr>
          <a:xfrm>
            <a:off x="80100" y="1958250"/>
            <a:ext cx="42234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mbria"/>
              <a:buChar char="●"/>
            </a:pPr>
            <a:r>
              <a:rPr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40% of their timetable for the next 2 years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mbria"/>
              <a:buChar char="●"/>
            </a:pPr>
            <a:r>
              <a:rPr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Make sure that they have all the information before making choices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mbria"/>
              <a:buChar char="●"/>
            </a:pPr>
            <a:r>
              <a:rPr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Been encouraged to discuss their options with you 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mbria"/>
              <a:buChar char="●"/>
            </a:pPr>
            <a:r>
              <a:rPr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Ensure choices made allow all pathways in the future remain available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66" name="Google Shape;66;g3229bdeb5db_1_2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79825" y="2898375"/>
            <a:ext cx="4640350" cy="244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229bdeb5db_1_226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72" name="Google Shape;72;g3229bdeb5db_1_226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g3229bdeb5db_1_226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g3229bdeb5db_1_22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g3229bdeb5db_1_22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g3229bdeb5db_1_22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g3229bdeb5db_1_226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8" name="Google Shape;78;g3229bdeb5db_1_2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g3229bdeb5db_1_226"/>
          <p:cNvSpPr txBox="1"/>
          <p:nvPr/>
        </p:nvSpPr>
        <p:spPr>
          <a:xfrm>
            <a:off x="13660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Introduction</a:t>
            </a:r>
            <a:endParaRPr b="0"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80" name="Google Shape;80;g3229bdeb5db_1_2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67037" y="5911650"/>
            <a:ext cx="3526875" cy="63415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g3229bdeb5db_1_226"/>
          <p:cNvSpPr txBox="1"/>
          <p:nvPr/>
        </p:nvSpPr>
        <p:spPr>
          <a:xfrm>
            <a:off x="537300" y="2034450"/>
            <a:ext cx="8058300" cy="329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mbria"/>
              <a:buChar char="●"/>
            </a:pPr>
            <a:r>
              <a:rPr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We want all students to be able to follow an ambitious curriculum that is both broad and balanced through a combination of academic, creative and practical subjects, that best meets their individual learning needs</a:t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mbria"/>
              <a:buChar char="●"/>
            </a:pPr>
            <a:r>
              <a:rPr lang="en-US"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Therefore, each student has been allocated one of 2 pathways based upon the subjects they have completed across Key Stage 3</a:t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229bdeb5db_1_204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87" name="Google Shape;87;g3229bdeb5db_1_204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g3229bdeb5db_1_204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g3229bdeb5db_1_20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g3229bdeb5db_1_20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g3229bdeb5db_1_20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g3229bdeb5db_1_204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g3229bdeb5db_1_2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g3229bdeb5db_1_204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Types of Qualification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5" name="Google Shape;95;g3229bdeb5db_1_204"/>
          <p:cNvSpPr txBox="1"/>
          <p:nvPr/>
        </p:nvSpPr>
        <p:spPr>
          <a:xfrm>
            <a:off x="553800" y="1411600"/>
            <a:ext cx="8482500" cy="31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		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96" name="Google Shape;96;g3229bdeb5db_1_204"/>
          <p:cNvSpPr txBox="1"/>
          <p:nvPr/>
        </p:nvSpPr>
        <p:spPr>
          <a:xfrm>
            <a:off x="325200" y="1680850"/>
            <a:ext cx="8482500" cy="52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GCSE’s</a:t>
            </a:r>
            <a:endParaRPr b="1"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Majority of grade awarded is based upon performance in final exams at end of Year 11​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Practical subjects (Art, PE, Technology) have practical component which is worth up to 40 percent  ​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Grades are 9 (highest) - 1 (lowest)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Some subjects are tiered Higher 5-9, Foundation 1-5 (Maths, Science and MFL)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Vocational (BTEC, WJEC)</a:t>
            </a:r>
            <a:endParaRPr b="1"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Majority (but not all) of the grade is based upon independent coursework 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Coursework is marked internally by your teachers​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Merriweather"/>
              <a:buChar char="●"/>
            </a:pPr>
            <a:r>
              <a:rPr lang="en-US" sz="16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Smaller exams to be completed during the course​</a:t>
            </a:r>
            <a:endParaRPr sz="16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0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769e242e07_0_87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02" name="Google Shape;102;g2769e242e07_0_87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g2769e242e07_0_87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g2769e242e07_0_87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g2769e242e07_0_87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g2769e242e07_0_87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g2769e242e07_0_87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g2769e242e07_0_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g2769e242e07_0_87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The English Baccalaureate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0" name="Google Shape;110;g2769e242e07_0_87"/>
          <p:cNvSpPr txBox="1"/>
          <p:nvPr/>
        </p:nvSpPr>
        <p:spPr>
          <a:xfrm>
            <a:off x="501325" y="1332750"/>
            <a:ext cx="5248200" cy="656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The EBacc is a set of subjects at GCSE that keeps young people’s options open for further study and future careers.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Subjects:</a:t>
            </a:r>
            <a:endParaRPr b="1"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English Literature and Language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Maths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Sciences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History or Geography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Language (French or Spanish)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These subjects are considered essential to many degrees and open doors to a range of careers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11" name="Google Shape;111;g2769e242e07_0_87"/>
          <p:cNvPicPr preferRelativeResize="0"/>
          <p:nvPr/>
        </p:nvPicPr>
        <p:blipFill rotWithShape="1">
          <a:blip r:embed="rId4">
            <a:alphaModFix/>
          </a:blip>
          <a:srcRect b="10570" l="13147" r="11466" t="5268"/>
          <a:stretch/>
        </p:blipFill>
        <p:spPr>
          <a:xfrm>
            <a:off x="5707700" y="2614125"/>
            <a:ext cx="3229475" cy="321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229bdeb5db_1_9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17" name="Google Shape;117;g3229bdeb5db_1_9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g3229bdeb5db_1_9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g3229bdeb5db_1_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3229bdeb5db_1_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g3229bdeb5db_1_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g3229bdeb5db_1_9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g3229bdeb5db_1_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g3229bdeb5db_1_9"/>
          <p:cNvSpPr txBox="1"/>
          <p:nvPr/>
        </p:nvSpPr>
        <p:spPr>
          <a:xfrm>
            <a:off x="1179000" y="447700"/>
            <a:ext cx="6093600" cy="8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What will our students study?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25" name="Google Shape;125;g3229bdeb5db_1_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89825" y="4299050"/>
            <a:ext cx="4042200" cy="2190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g3229bdeb5db_1_9"/>
          <p:cNvSpPr/>
          <p:nvPr/>
        </p:nvSpPr>
        <p:spPr>
          <a:xfrm>
            <a:off x="208600" y="2055625"/>
            <a:ext cx="3888900" cy="4433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Examined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Mathematics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English Literature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English Language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Science (Combined or Separate)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○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Physics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○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Chemistry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○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Biology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27" name="Google Shape;127;g3229bdeb5db_1_9"/>
          <p:cNvSpPr/>
          <p:nvPr/>
        </p:nvSpPr>
        <p:spPr>
          <a:xfrm>
            <a:off x="4390275" y="2055625"/>
            <a:ext cx="4042200" cy="2154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Non - </a:t>
            </a: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Examined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Core PE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PD/PSHE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Religion &amp; World Views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23177c022f_0_9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33" name="Google Shape;133;g323177c022f_0_9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g323177c022f_0_9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g323177c022f_0_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g323177c022f_0_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g323177c022f_0_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g323177c022f_0_9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g323177c022f_0_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g323177c022f_0_9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What will our students study?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1" name="Google Shape;141;g323177c022f_0_9"/>
          <p:cNvSpPr/>
          <p:nvPr/>
        </p:nvSpPr>
        <p:spPr>
          <a:xfrm>
            <a:off x="556275" y="2910350"/>
            <a:ext cx="3891900" cy="1542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Languages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French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Spanish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42" name="Google Shape;142;g323177c022f_0_9"/>
          <p:cNvSpPr/>
          <p:nvPr/>
        </p:nvSpPr>
        <p:spPr>
          <a:xfrm>
            <a:off x="4619775" y="4586750"/>
            <a:ext cx="3672600" cy="1867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Humanities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History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Geography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143" name="Google Shape;143;g323177c022f_0_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6270" y="4586744"/>
            <a:ext cx="3891900" cy="1926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323177c022f_0_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19775" y="2905125"/>
            <a:ext cx="3853425" cy="1597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g323177c022f_0_9"/>
          <p:cNvSpPr/>
          <p:nvPr/>
        </p:nvSpPr>
        <p:spPr>
          <a:xfrm>
            <a:off x="556275" y="2148350"/>
            <a:ext cx="7896300" cy="604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457200" lvl="0" marL="228600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EBacc and Options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229bdeb5db_1_71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51" name="Google Shape;151;g3229bdeb5db_1_71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g3229bdeb5db_1_71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g3229bdeb5db_1_71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g3229bdeb5db_1_71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g3229bdeb5db_1_71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g3229bdeb5db_1_71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7" name="Google Shape;157;g3229bdeb5db_1_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g3229bdeb5db_1_71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What will our students study?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59" name="Google Shape;159;g3229bdeb5db_1_71"/>
          <p:cNvSpPr/>
          <p:nvPr/>
        </p:nvSpPr>
        <p:spPr>
          <a:xfrm>
            <a:off x="3385375" y="4816200"/>
            <a:ext cx="5528100" cy="1740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Technology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Design &amp; Technology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Computing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Food Preparation &amp; Nutrition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60" name="Google Shape;160;g3229bdeb5db_1_71"/>
          <p:cNvSpPr/>
          <p:nvPr/>
        </p:nvSpPr>
        <p:spPr>
          <a:xfrm>
            <a:off x="99075" y="2208025"/>
            <a:ext cx="4983300" cy="2443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A</a:t>
            </a: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rts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Art &amp; Design - Fine Art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Art &amp; Design - Textiles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Art &amp; Design - Photography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Drama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Dance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Music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161" name="Google Shape;161;g3229bdeb5db_1_71"/>
          <p:cNvPicPr preferRelativeResize="0"/>
          <p:nvPr/>
        </p:nvPicPr>
        <p:blipFill rotWithShape="1">
          <a:blip r:embed="rId4">
            <a:alphaModFix/>
          </a:blip>
          <a:srcRect b="0" l="0" r="12762" t="0"/>
          <a:stretch/>
        </p:blipFill>
        <p:spPr>
          <a:xfrm>
            <a:off x="5305575" y="2215750"/>
            <a:ext cx="3612725" cy="242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g3229bdeb5db_1_7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9075" y="4816200"/>
            <a:ext cx="3138500" cy="174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23177c022f_0_24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68" name="Google Shape;168;g323177c022f_0_24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g323177c022f_0_24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g323177c022f_0_2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g323177c022f_0_2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g323177c022f_0_2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g323177c022f_0_24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Google Shape;174;g323177c022f_0_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g323177c022f_0_24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What will our students study?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76" name="Google Shape;176;g323177c022f_0_24"/>
          <p:cNvSpPr/>
          <p:nvPr/>
        </p:nvSpPr>
        <p:spPr>
          <a:xfrm>
            <a:off x="403875" y="2148350"/>
            <a:ext cx="4015800" cy="3719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Specialist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Business Studies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Physical Education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Media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Statistics and Further Mathematics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GCSE Religious Studies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177" name="Google Shape;177;g323177c022f_0_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5963" y="2086738"/>
            <a:ext cx="4143375" cy="378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23177c022f_0_38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83" name="Google Shape;183;g323177c022f_0_38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g323177c022f_0_38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g323177c022f_0_3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g323177c022f_0_3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g323177c022f_0_3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g323177c022f_0_38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9" name="Google Shape;189;g323177c022f_0_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g323177c022f_0_38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What will our students study?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91" name="Google Shape;191;g323177c022f_0_38"/>
          <p:cNvSpPr/>
          <p:nvPr/>
        </p:nvSpPr>
        <p:spPr>
          <a:xfrm>
            <a:off x="181050" y="2276050"/>
            <a:ext cx="4318800" cy="43131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2040000" dist="276225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Vocational</a:t>
            </a:r>
            <a:endParaRPr b="1"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Princes Trust (now Kings Trust)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Cambridge Technical in IT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BTEC Tech Award (L1/L2) in Performing Arts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BTEC Tech Award (L1/L2) in Enterprise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BTEC Tech Award (L1/L2) in Health and Social Care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Merriweather"/>
              <a:buChar char="●"/>
            </a:pPr>
            <a:r>
              <a:rPr lang="en-US" sz="19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OCR Cambridge National in Sports Studies</a:t>
            </a:r>
            <a:endParaRPr sz="19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192" name="Google Shape;192;g323177c022f_0_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4625" y="2890275"/>
            <a:ext cx="4260952" cy="2902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229bdeb5db_1_84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98" name="Google Shape;198;g3229bdeb5db_1_84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g3229bdeb5db_1_84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3229bdeb5db_1_8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g3229bdeb5db_1_8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g3229bdeb5db_1_84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g3229bdeb5db_1_84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g3229bdeb5db_1_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g3229bdeb5db_1_84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Combination of Subjects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06" name="Google Shape;206;g3229bdeb5db_1_84"/>
          <p:cNvSpPr txBox="1"/>
          <p:nvPr/>
        </p:nvSpPr>
        <p:spPr>
          <a:xfrm>
            <a:off x="553800" y="1411600"/>
            <a:ext cx="8482500" cy="763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There are some combinations of subjects that you cannot take or that we may suggest against</a:t>
            </a:r>
            <a:endParaRPr b="1"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rriweather"/>
              <a:buChar char="●"/>
            </a:pP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You only take </a:t>
            </a:r>
            <a:r>
              <a:rPr lang="en-US" sz="1800" u="sng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one technology</a:t>
            </a: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 due to similarity in the courses either Food or Resistant Materials</a:t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rriweather"/>
              <a:buChar char="●"/>
            </a:pP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Recommend you only take </a:t>
            </a:r>
            <a:r>
              <a:rPr lang="en-US" sz="1800" u="sng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one of art, textiles, or photography</a:t>
            </a: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 (Photography and Art are not allowed as a combination)</a:t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rriweather"/>
              <a:buChar char="●"/>
            </a:pP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Recommended that you do not take </a:t>
            </a:r>
            <a:r>
              <a:rPr lang="en-US" sz="1800" u="sng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both a technology and art/textiles</a:t>
            </a: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 due to the considerable amount of coursework throughout the course, especially in year 11</a:t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erriweather"/>
              <a:buChar char="●"/>
            </a:pPr>
            <a:r>
              <a:rPr lang="en-US" sz="18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You cannot take both PE GCSE and the OCR Cambridge National in Sports Studies</a:t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ALL subjects will be subject to staff resourcing and minimum number of students choosing the option</a:t>
            </a:r>
            <a:endParaRPr sz="18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		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229bdeb5db_1_97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12" name="Google Shape;212;g3229bdeb5db_1_97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g3229bdeb5db_1_97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g3229bdeb5db_1_97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g3229bdeb5db_1_97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g3229bdeb5db_1_97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g3229bdeb5db_1_97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8" name="Google Shape;218;g3229bdeb5db_1_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g3229bdeb5db_1_97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Making the Right Choice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0" name="Google Shape;220;g3229bdeb5db_1_97"/>
          <p:cNvSpPr/>
          <p:nvPr/>
        </p:nvSpPr>
        <p:spPr>
          <a:xfrm>
            <a:off x="690900" y="1911675"/>
            <a:ext cx="2289300" cy="1779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71450" rotWithShape="0" algn="bl" dir="4440000" dist="247650">
              <a:srgbClr val="000000">
                <a:alpha val="54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What do you want to do in the future?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1" name="Google Shape;221;g3229bdeb5db_1_97"/>
          <p:cNvSpPr/>
          <p:nvPr/>
        </p:nvSpPr>
        <p:spPr>
          <a:xfrm>
            <a:off x="3281700" y="1911675"/>
            <a:ext cx="2289300" cy="1779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71450" rotWithShape="0" algn="bl" dir="4440000" dist="247650">
              <a:srgbClr val="000000">
                <a:alpha val="54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What do you enjoy and will work hard at?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2" name="Google Shape;222;g3229bdeb5db_1_97"/>
          <p:cNvSpPr/>
          <p:nvPr/>
        </p:nvSpPr>
        <p:spPr>
          <a:xfrm>
            <a:off x="5872500" y="1911675"/>
            <a:ext cx="2289300" cy="1779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71450" rotWithShape="0" algn="bl" dir="4440000" dist="247650">
              <a:srgbClr val="000000">
                <a:alpha val="54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What are you making the most progress in and achieving the best grades in?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3" name="Google Shape;223;g3229bdeb5db_1_97"/>
          <p:cNvSpPr/>
          <p:nvPr/>
        </p:nvSpPr>
        <p:spPr>
          <a:xfrm>
            <a:off x="690900" y="3969075"/>
            <a:ext cx="2289300" cy="1779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71450" rotWithShape="0" algn="bl" dir="4440000" dist="247650">
              <a:srgbClr val="000000">
                <a:alpha val="54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What is your learning style?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How is the course structured and assessed?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4" name="Google Shape;224;g3229bdeb5db_1_97"/>
          <p:cNvSpPr/>
          <p:nvPr/>
        </p:nvSpPr>
        <p:spPr>
          <a:xfrm>
            <a:off x="3281700" y="3969075"/>
            <a:ext cx="2289300" cy="1779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71450" rotWithShape="0" algn="bl" dir="4440000" dist="247650">
              <a:srgbClr val="000000">
                <a:alpha val="54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Are you disciplined enough to meet coursework deadlines?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5" name="Google Shape;225;g3229bdeb5db_1_97"/>
          <p:cNvSpPr/>
          <p:nvPr/>
        </p:nvSpPr>
        <p:spPr>
          <a:xfrm>
            <a:off x="5872500" y="3969075"/>
            <a:ext cx="2289300" cy="1779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71450" rotWithShape="0" algn="bl" dir="4440000" dist="247650">
              <a:srgbClr val="000000">
                <a:alpha val="54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How well do I perform in exams?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229bdeb5db_1_116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31" name="Google Shape;231;g3229bdeb5db_1_116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g3229bdeb5db_1_116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g3229bdeb5db_1_11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g3229bdeb5db_1_11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g3229bdeb5db_1_11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g3229bdeb5db_1_116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g3229bdeb5db_1_1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g3229bdeb5db_1_116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Do not pick a course because…..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39" name="Google Shape;239;g3229bdeb5db_1_116"/>
          <p:cNvSpPr/>
          <p:nvPr/>
        </p:nvSpPr>
        <p:spPr>
          <a:xfrm>
            <a:off x="690900" y="2445075"/>
            <a:ext cx="7338000" cy="880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latin typeface="Cambria"/>
                <a:ea typeface="Cambria"/>
                <a:cs typeface="Cambria"/>
                <a:sym typeface="Cambria"/>
              </a:rPr>
              <a:t>Your friend is doing it</a:t>
            </a:r>
            <a:endParaRPr sz="27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40" name="Google Shape;240;g3229bdeb5db_1_116"/>
          <p:cNvSpPr/>
          <p:nvPr/>
        </p:nvSpPr>
        <p:spPr>
          <a:xfrm>
            <a:off x="690900" y="3463900"/>
            <a:ext cx="7338000" cy="8802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latin typeface="Cambria"/>
                <a:ea typeface="Cambria"/>
                <a:cs typeface="Cambria"/>
                <a:sym typeface="Cambria"/>
              </a:rPr>
              <a:t>You like the teacher</a:t>
            </a:r>
            <a:endParaRPr sz="27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229bdeb5db_1_316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46" name="Google Shape;246;g3229bdeb5db_1_316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g3229bdeb5db_1_316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g3229bdeb5db_1_31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g3229bdeb5db_1_31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g3229bdeb5db_1_31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g3229bdeb5db_1_316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g3229bdeb5db_1_3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g3229bdeb5db_1_316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Pathways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54" name="Google Shape;254;g3229bdeb5db_1_3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475" y="1338263"/>
            <a:ext cx="7181850" cy="5248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229bdeb5db_1_136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60" name="Google Shape;260;g3229bdeb5db_1_136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g3229bdeb5db_1_136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g3229bdeb5db_1_13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g3229bdeb5db_1_13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g3229bdeb5db_1_13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g3229bdeb5db_1_136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g3229bdeb5db_1_1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g3229bdeb5db_1_136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Who can you talk to?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68" name="Google Shape;268;g3229bdeb5db_1_136"/>
          <p:cNvSpPr txBox="1"/>
          <p:nvPr/>
        </p:nvSpPr>
        <p:spPr>
          <a:xfrm>
            <a:off x="553800" y="1411600"/>
            <a:ext cx="8482500" cy="578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Teachers who are here tonight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Subject Teachers - Parents Evening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Your tutor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Your YPL - Mrs Theobalds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Any of the Senior Leadership Team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SENCO &amp; </a:t>
            </a: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Learning</a:t>
            </a: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 Support Team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Options Surgeries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Parents/Carers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		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3245a1b9edb_0_6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74" name="Google Shape;274;g3245a1b9edb_0_6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g3245a1b9edb_0_6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g3245a1b9edb_0_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g3245a1b9edb_0_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g3245a1b9edb_0_6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g3245a1b9edb_0_6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g3245a1b9edb_0_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g3245a1b9edb_0_6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Parents Evening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82" name="Google Shape;282;g3245a1b9edb_0_6"/>
          <p:cNvSpPr txBox="1"/>
          <p:nvPr/>
        </p:nvSpPr>
        <p:spPr>
          <a:xfrm>
            <a:off x="101075" y="1296200"/>
            <a:ext cx="4268700" cy="68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Speak to the subjects that you are considering as GCSE options as a priority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Some subjects will have to prioritise students who are going to continue with the subject at GCSE if capacity is an issue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Read the Options Booklet beforehand so you can ask questions about the course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Reports will be issued shortly along with a link to make online appointments.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283" name="Google Shape;283;g3245a1b9edb_0_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8175" y="1984476"/>
            <a:ext cx="4699751" cy="3311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229bdeb5db_1_149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89" name="Google Shape;289;g3229bdeb5db_1_149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g3229bdeb5db_1_149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g3229bdeb5db_1_14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g3229bdeb5db_1_14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g3229bdeb5db_1_149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g3229bdeb5db_1_149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5" name="Google Shape;295;g3229bdeb5db_1_1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g3229bdeb5db_1_149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FAQs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7" name="Google Shape;297;g3229bdeb5db_1_149"/>
          <p:cNvSpPr txBox="1"/>
          <p:nvPr/>
        </p:nvSpPr>
        <p:spPr>
          <a:xfrm>
            <a:off x="553800" y="1411600"/>
            <a:ext cx="7944900" cy="655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How will I know whether I am doing combined or separate science?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Will I definitely get my top two choices? 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Will all the options run?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Can I change my mind?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Will I be able to drop courses during Years 10 and 11?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Who organises the process?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0" marL="4572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●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Where can I find all the information?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1" marL="9144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○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Options Booklet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-361950" lvl="1" marL="914400" rtl="0" algn="l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Merriweather"/>
              <a:buChar char="○"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Website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		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229bdeb5db_1_175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303" name="Google Shape;303;g3229bdeb5db_1_175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g3229bdeb5db_1_175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g3229bdeb5db_1_175"/>
          <p:cNvSpPr txBox="1"/>
          <p:nvPr/>
        </p:nvSpPr>
        <p:spPr>
          <a:xfrm>
            <a:off x="4448175" y="46926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g3229bdeb5db_1_175"/>
          <p:cNvSpPr txBox="1"/>
          <p:nvPr/>
        </p:nvSpPr>
        <p:spPr>
          <a:xfrm>
            <a:off x="4448175" y="46926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g3229bdeb5db_1_175"/>
          <p:cNvSpPr txBox="1"/>
          <p:nvPr/>
        </p:nvSpPr>
        <p:spPr>
          <a:xfrm>
            <a:off x="4448175" y="46926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g3229bdeb5db_1_175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9" name="Google Shape;309;g3229bdeb5db_1_1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g3229bdeb5db_1_175"/>
          <p:cNvSpPr txBox="1"/>
          <p:nvPr/>
        </p:nvSpPr>
        <p:spPr>
          <a:xfrm>
            <a:off x="375450" y="6001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Key Dates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311" name="Google Shape;311;g3229bdeb5db_1_175"/>
          <p:cNvGrpSpPr/>
          <p:nvPr/>
        </p:nvGrpSpPr>
        <p:grpSpPr>
          <a:xfrm>
            <a:off x="196200" y="3176640"/>
            <a:ext cx="8598826" cy="2680985"/>
            <a:chOff x="0" y="296940"/>
            <a:chExt cx="8598826" cy="2680985"/>
          </a:xfrm>
        </p:grpSpPr>
        <p:cxnSp>
          <p:nvCxnSpPr>
            <p:cNvPr id="312" name="Google Shape;312;g3229bdeb5db_1_175"/>
            <p:cNvCxnSpPr/>
            <p:nvPr/>
          </p:nvCxnSpPr>
          <p:spPr>
            <a:xfrm>
              <a:off x="0" y="1485000"/>
              <a:ext cx="8280000" cy="0"/>
            </a:xfrm>
            <a:prstGeom prst="straightConnector1">
              <a:avLst/>
            </a:prstGeom>
            <a:solidFill>
              <a:srgbClr val="FFFFFF">
                <a:alpha val="89020"/>
              </a:srgbClr>
            </a:solidFill>
            <a:ln cap="flat" cmpd="sng" w="19050">
              <a:solidFill>
                <a:srgbClr val="D2002D"/>
              </a:solidFill>
              <a:prstDash val="solid"/>
              <a:round/>
              <a:headEnd len="sm" w="sm" type="none"/>
              <a:tailEnd len="lg" w="lg" type="triangle"/>
            </a:ln>
          </p:spPr>
        </p:cxnSp>
        <p:sp>
          <p:nvSpPr>
            <p:cNvPr id="313" name="Google Shape;313;g3229bdeb5db_1_175"/>
            <p:cNvSpPr/>
            <p:nvPr/>
          </p:nvSpPr>
          <p:spPr>
            <a:xfrm rot="8100000">
              <a:off x="48780" y="342192"/>
              <a:ext cx="218496" cy="218496"/>
            </a:xfrm>
            <a:prstGeom prst="teardrop">
              <a:avLst>
                <a:gd fmla="val 115000" name="adj"/>
              </a:avLst>
            </a:prstGeom>
            <a:solidFill>
              <a:srgbClr val="D2002D"/>
            </a:solidFill>
            <a:ln cap="flat" cmpd="sng" w="25400">
              <a:solidFill>
                <a:srgbClr val="D2002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4" name="Google Shape;314;g3229bdeb5db_1_175"/>
            <p:cNvSpPr/>
            <p:nvPr/>
          </p:nvSpPr>
          <p:spPr>
            <a:xfrm>
              <a:off x="73147" y="366497"/>
              <a:ext cx="169800" cy="169800"/>
            </a:xfrm>
            <a:prstGeom prst="ellipse">
              <a:avLst/>
            </a:prstGeom>
            <a:solidFill>
              <a:srgbClr val="FFFFFF">
                <a:alpha val="890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g3229bdeb5db_1_175"/>
            <p:cNvSpPr/>
            <p:nvPr/>
          </p:nvSpPr>
          <p:spPr>
            <a:xfrm>
              <a:off x="312529" y="60588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g3229bdeb5db_1_175"/>
            <p:cNvSpPr txBox="1"/>
            <p:nvPr/>
          </p:nvSpPr>
          <p:spPr>
            <a:xfrm>
              <a:off x="312529" y="60588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2875" lIns="0" spcFirstLastPara="1" rIns="95250" wrap="square" tIns="952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en-US" sz="1800">
                  <a:solidFill>
                    <a:srgbClr val="FFFF00"/>
                  </a:solidFill>
                </a:rPr>
                <a:t>Letter to start the options process</a:t>
              </a:r>
              <a:endParaRPr i="0" sz="1700" u="none" cap="none" strike="noStrike">
                <a:solidFill>
                  <a:srgbClr val="FFFF00"/>
                </a:solidFill>
              </a:endParaRPr>
            </a:p>
          </p:txBody>
        </p:sp>
        <p:sp>
          <p:nvSpPr>
            <p:cNvPr id="317" name="Google Shape;317;g3229bdeb5db_1_175"/>
            <p:cNvSpPr/>
            <p:nvPr/>
          </p:nvSpPr>
          <p:spPr>
            <a:xfrm>
              <a:off x="312529" y="29700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g3229bdeb5db_1_175"/>
            <p:cNvSpPr txBox="1"/>
            <p:nvPr/>
          </p:nvSpPr>
          <p:spPr>
            <a:xfrm>
              <a:off x="312529" y="29700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127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US" sz="2300">
                  <a:solidFill>
                    <a:schemeClr val="lt1"/>
                  </a:solidFill>
                </a:rPr>
                <a:t>Dec 2024</a:t>
              </a:r>
              <a:endParaRPr b="0" i="0" sz="1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19" name="Google Shape;319;g3229bdeb5db_1_175"/>
            <p:cNvCxnSpPr/>
            <p:nvPr/>
          </p:nvCxnSpPr>
          <p:spPr>
            <a:xfrm>
              <a:off x="158089" y="605880"/>
              <a:ext cx="0" cy="879000"/>
            </a:xfrm>
            <a:prstGeom prst="straightConnector1">
              <a:avLst/>
            </a:prstGeom>
            <a:noFill/>
            <a:ln cap="flat" cmpd="sng" w="12700">
              <a:solidFill>
                <a:srgbClr val="D2002D"/>
              </a:solidFill>
              <a:prstDash val="dash"/>
              <a:round/>
              <a:headEnd len="sm" w="sm" type="none"/>
              <a:tailEnd len="sm" w="sm" type="none"/>
            </a:ln>
          </p:spPr>
        </p:cxnSp>
        <p:sp>
          <p:nvSpPr>
            <p:cNvPr id="320" name="Google Shape;320;g3229bdeb5db_1_175"/>
            <p:cNvSpPr/>
            <p:nvPr/>
          </p:nvSpPr>
          <p:spPr>
            <a:xfrm>
              <a:off x="129773" y="1457200"/>
              <a:ext cx="55500" cy="55500"/>
            </a:xfrm>
            <a:prstGeom prst="ellipse">
              <a:avLst/>
            </a:prstGeom>
            <a:solidFill>
              <a:srgbClr val="D2002D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g3229bdeb5db_1_175"/>
            <p:cNvSpPr/>
            <p:nvPr/>
          </p:nvSpPr>
          <p:spPr>
            <a:xfrm rot="-2700000">
              <a:off x="1229579" y="2409312"/>
              <a:ext cx="218496" cy="218496"/>
            </a:xfrm>
            <a:prstGeom prst="teardrop">
              <a:avLst>
                <a:gd fmla="val 115000" name="adj"/>
              </a:avLst>
            </a:prstGeom>
            <a:solidFill>
              <a:srgbClr val="D2002D"/>
            </a:solidFill>
            <a:ln cap="flat" cmpd="sng" w="25400">
              <a:solidFill>
                <a:srgbClr val="D2002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g3229bdeb5db_1_175"/>
            <p:cNvSpPr/>
            <p:nvPr/>
          </p:nvSpPr>
          <p:spPr>
            <a:xfrm>
              <a:off x="1493207" y="148500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23" name="Google Shape;323;g3229bdeb5db_1_175"/>
            <p:cNvCxnSpPr/>
            <p:nvPr/>
          </p:nvCxnSpPr>
          <p:spPr>
            <a:xfrm>
              <a:off x="1338767" y="1485000"/>
              <a:ext cx="0" cy="879000"/>
            </a:xfrm>
            <a:prstGeom prst="straightConnector1">
              <a:avLst/>
            </a:prstGeom>
            <a:noFill/>
            <a:ln cap="flat" cmpd="sng" w="12700">
              <a:solidFill>
                <a:srgbClr val="D2002D"/>
              </a:solidFill>
              <a:prstDash val="dash"/>
              <a:round/>
              <a:headEnd len="sm" w="sm" type="none"/>
              <a:tailEnd len="sm" w="sm" type="none"/>
            </a:ln>
          </p:spPr>
        </p:cxnSp>
        <p:sp>
          <p:nvSpPr>
            <p:cNvPr id="324" name="Google Shape;324;g3229bdeb5db_1_175"/>
            <p:cNvSpPr/>
            <p:nvPr/>
          </p:nvSpPr>
          <p:spPr>
            <a:xfrm>
              <a:off x="1310451" y="1457200"/>
              <a:ext cx="55500" cy="55500"/>
            </a:xfrm>
            <a:prstGeom prst="ellipse">
              <a:avLst/>
            </a:prstGeom>
            <a:solidFill>
              <a:srgbClr val="D2002D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g3229bdeb5db_1_175"/>
            <p:cNvSpPr/>
            <p:nvPr/>
          </p:nvSpPr>
          <p:spPr>
            <a:xfrm rot="8100000">
              <a:off x="2410136" y="342192"/>
              <a:ext cx="218496" cy="218496"/>
            </a:xfrm>
            <a:prstGeom prst="teardrop">
              <a:avLst>
                <a:gd fmla="val 115000" name="adj"/>
              </a:avLst>
            </a:prstGeom>
            <a:solidFill>
              <a:srgbClr val="D2002D"/>
            </a:solidFill>
            <a:ln cap="flat" cmpd="sng" w="25400">
              <a:solidFill>
                <a:srgbClr val="D2002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g3229bdeb5db_1_175"/>
            <p:cNvSpPr/>
            <p:nvPr/>
          </p:nvSpPr>
          <p:spPr>
            <a:xfrm>
              <a:off x="2434503" y="366497"/>
              <a:ext cx="169800" cy="169800"/>
            </a:xfrm>
            <a:prstGeom prst="ellipse">
              <a:avLst/>
            </a:prstGeom>
            <a:solidFill>
              <a:srgbClr val="FFFFFF">
                <a:alpha val="890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g3229bdeb5db_1_175"/>
            <p:cNvSpPr/>
            <p:nvPr/>
          </p:nvSpPr>
          <p:spPr>
            <a:xfrm>
              <a:off x="2673885" y="60588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g3229bdeb5db_1_175"/>
            <p:cNvSpPr txBox="1"/>
            <p:nvPr/>
          </p:nvSpPr>
          <p:spPr>
            <a:xfrm>
              <a:off x="2673885" y="60588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2875" lIns="0" spcFirstLastPara="1" rIns="95250" wrap="square" tIns="952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en-US" sz="1800">
                  <a:solidFill>
                    <a:srgbClr val="FFFF00"/>
                  </a:solidFill>
                </a:rPr>
                <a:t>Y9 Parents Evening</a:t>
              </a:r>
              <a:endParaRPr i="0" sz="1800" u="none" cap="none" strike="noStrike">
                <a:solidFill>
                  <a:srgbClr val="FFFF00"/>
                </a:solidFill>
              </a:endParaRPr>
            </a:p>
          </p:txBody>
        </p:sp>
        <p:sp>
          <p:nvSpPr>
            <p:cNvPr id="329" name="Google Shape;329;g3229bdeb5db_1_175"/>
            <p:cNvSpPr/>
            <p:nvPr/>
          </p:nvSpPr>
          <p:spPr>
            <a:xfrm>
              <a:off x="2673885" y="29700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g3229bdeb5db_1_175"/>
            <p:cNvSpPr txBox="1"/>
            <p:nvPr/>
          </p:nvSpPr>
          <p:spPr>
            <a:xfrm>
              <a:off x="2673885" y="29700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127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US" sz="2300">
                  <a:solidFill>
                    <a:schemeClr val="lt1"/>
                  </a:solidFill>
                </a:rPr>
                <a:t>23 Jan 25</a:t>
              </a:r>
              <a:endParaRPr b="0" i="0" sz="1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31" name="Google Shape;331;g3229bdeb5db_1_175"/>
            <p:cNvCxnSpPr/>
            <p:nvPr/>
          </p:nvCxnSpPr>
          <p:spPr>
            <a:xfrm>
              <a:off x="2519445" y="605880"/>
              <a:ext cx="0" cy="879000"/>
            </a:xfrm>
            <a:prstGeom prst="straightConnector1">
              <a:avLst/>
            </a:prstGeom>
            <a:noFill/>
            <a:ln cap="flat" cmpd="sng" w="12700">
              <a:solidFill>
                <a:srgbClr val="D2002D"/>
              </a:solidFill>
              <a:prstDash val="dash"/>
              <a:round/>
              <a:headEnd len="sm" w="sm" type="none"/>
              <a:tailEnd len="sm" w="sm" type="none"/>
            </a:ln>
          </p:spPr>
        </p:cxnSp>
        <p:sp>
          <p:nvSpPr>
            <p:cNvPr id="332" name="Google Shape;332;g3229bdeb5db_1_175"/>
            <p:cNvSpPr/>
            <p:nvPr/>
          </p:nvSpPr>
          <p:spPr>
            <a:xfrm>
              <a:off x="2491129" y="1457200"/>
              <a:ext cx="55500" cy="55500"/>
            </a:xfrm>
            <a:prstGeom prst="ellipse">
              <a:avLst/>
            </a:prstGeom>
            <a:solidFill>
              <a:srgbClr val="D2002D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g3229bdeb5db_1_175"/>
            <p:cNvSpPr/>
            <p:nvPr/>
          </p:nvSpPr>
          <p:spPr>
            <a:xfrm rot="-2700000">
              <a:off x="3590936" y="2409312"/>
              <a:ext cx="218496" cy="218496"/>
            </a:xfrm>
            <a:prstGeom prst="teardrop">
              <a:avLst>
                <a:gd fmla="val 115000" name="adj"/>
              </a:avLst>
            </a:prstGeom>
            <a:solidFill>
              <a:srgbClr val="D2002D"/>
            </a:solidFill>
            <a:ln cap="flat" cmpd="sng" w="25400">
              <a:solidFill>
                <a:srgbClr val="D2002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g3229bdeb5db_1_175"/>
            <p:cNvSpPr/>
            <p:nvPr/>
          </p:nvSpPr>
          <p:spPr>
            <a:xfrm>
              <a:off x="3615181" y="2433618"/>
              <a:ext cx="169800" cy="169800"/>
            </a:xfrm>
            <a:prstGeom prst="ellipse">
              <a:avLst/>
            </a:prstGeom>
            <a:solidFill>
              <a:srgbClr val="FFFFFF">
                <a:alpha val="890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g3229bdeb5db_1_175"/>
            <p:cNvSpPr/>
            <p:nvPr/>
          </p:nvSpPr>
          <p:spPr>
            <a:xfrm>
              <a:off x="3854563" y="148500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g3229bdeb5db_1_175"/>
            <p:cNvSpPr txBox="1"/>
            <p:nvPr/>
          </p:nvSpPr>
          <p:spPr>
            <a:xfrm>
              <a:off x="3854563" y="178980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b" bIns="95250" lIns="0" spcFirstLastPara="1" rIns="0" wrap="square" tIns="1428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en-US" sz="1800">
                  <a:solidFill>
                    <a:srgbClr val="FFFF00"/>
                  </a:solidFill>
                </a:rPr>
                <a:t>Option Surgeries</a:t>
              </a:r>
              <a:endParaRPr i="0" sz="1700" u="none" cap="none" strike="noStrike">
                <a:solidFill>
                  <a:srgbClr val="FFFF00"/>
                </a:solidFill>
              </a:endParaRPr>
            </a:p>
          </p:txBody>
        </p:sp>
        <p:sp>
          <p:nvSpPr>
            <p:cNvPr id="337" name="Google Shape;337;g3229bdeb5db_1_175"/>
            <p:cNvSpPr/>
            <p:nvPr/>
          </p:nvSpPr>
          <p:spPr>
            <a:xfrm>
              <a:off x="3854563" y="236412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8" name="Google Shape;338;g3229bdeb5db_1_175"/>
            <p:cNvSpPr txBox="1"/>
            <p:nvPr/>
          </p:nvSpPr>
          <p:spPr>
            <a:xfrm>
              <a:off x="3854563" y="266892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127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US" sz="2300">
                  <a:solidFill>
                    <a:schemeClr val="lt1"/>
                  </a:solidFill>
                </a:rPr>
                <a:t>Early Feb 25</a:t>
              </a:r>
              <a:endParaRPr b="0" i="0" sz="1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39" name="Google Shape;339;g3229bdeb5db_1_175"/>
            <p:cNvCxnSpPr/>
            <p:nvPr/>
          </p:nvCxnSpPr>
          <p:spPr>
            <a:xfrm>
              <a:off x="3700123" y="1485000"/>
              <a:ext cx="0" cy="879000"/>
            </a:xfrm>
            <a:prstGeom prst="straightConnector1">
              <a:avLst/>
            </a:prstGeom>
            <a:noFill/>
            <a:ln cap="flat" cmpd="sng" w="12700">
              <a:solidFill>
                <a:srgbClr val="D2002D"/>
              </a:solidFill>
              <a:prstDash val="dash"/>
              <a:round/>
              <a:headEnd len="sm" w="sm" type="none"/>
              <a:tailEnd len="sm" w="sm" type="none"/>
            </a:ln>
          </p:spPr>
        </p:cxnSp>
        <p:sp>
          <p:nvSpPr>
            <p:cNvPr id="340" name="Google Shape;340;g3229bdeb5db_1_175"/>
            <p:cNvSpPr/>
            <p:nvPr/>
          </p:nvSpPr>
          <p:spPr>
            <a:xfrm>
              <a:off x="3671807" y="1457200"/>
              <a:ext cx="55500" cy="55500"/>
            </a:xfrm>
            <a:prstGeom prst="ellipse">
              <a:avLst/>
            </a:prstGeom>
            <a:solidFill>
              <a:srgbClr val="D2002D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g3229bdeb5db_1_175"/>
            <p:cNvSpPr/>
            <p:nvPr/>
          </p:nvSpPr>
          <p:spPr>
            <a:xfrm rot="8100000">
              <a:off x="4771493" y="342192"/>
              <a:ext cx="218496" cy="218496"/>
            </a:xfrm>
            <a:prstGeom prst="teardrop">
              <a:avLst>
                <a:gd fmla="val 115000" name="adj"/>
              </a:avLst>
            </a:prstGeom>
            <a:solidFill>
              <a:srgbClr val="D2002D"/>
            </a:solidFill>
            <a:ln cap="flat" cmpd="sng" w="25400">
              <a:solidFill>
                <a:srgbClr val="D2002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g3229bdeb5db_1_175"/>
            <p:cNvSpPr/>
            <p:nvPr/>
          </p:nvSpPr>
          <p:spPr>
            <a:xfrm>
              <a:off x="4795859" y="366497"/>
              <a:ext cx="169800" cy="169800"/>
            </a:xfrm>
            <a:prstGeom prst="ellipse">
              <a:avLst/>
            </a:prstGeom>
            <a:solidFill>
              <a:srgbClr val="FFFFFF">
                <a:alpha val="890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g3229bdeb5db_1_175"/>
            <p:cNvSpPr/>
            <p:nvPr/>
          </p:nvSpPr>
          <p:spPr>
            <a:xfrm>
              <a:off x="5035241" y="60588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4" name="Google Shape;344;g3229bdeb5db_1_175"/>
            <p:cNvSpPr txBox="1"/>
            <p:nvPr/>
          </p:nvSpPr>
          <p:spPr>
            <a:xfrm>
              <a:off x="5035252" y="605875"/>
              <a:ext cx="23829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2875" lIns="0" spcFirstLastPara="1" rIns="95250" wrap="square" tIns="952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en-US" sz="1800">
                  <a:solidFill>
                    <a:srgbClr val="FFFF00"/>
                  </a:solidFill>
                </a:rPr>
                <a:t>Deadline for Option Preferences</a:t>
              </a:r>
              <a:endParaRPr i="0" sz="1700" u="none" cap="none" strike="noStrike">
                <a:solidFill>
                  <a:srgbClr val="FFFF00"/>
                </a:solidFill>
              </a:endParaRPr>
            </a:p>
          </p:txBody>
        </p:sp>
        <p:sp>
          <p:nvSpPr>
            <p:cNvPr id="345" name="Google Shape;345;g3229bdeb5db_1_175"/>
            <p:cNvSpPr/>
            <p:nvPr/>
          </p:nvSpPr>
          <p:spPr>
            <a:xfrm>
              <a:off x="5035241" y="29700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6" name="Google Shape;346;g3229bdeb5db_1_175"/>
            <p:cNvSpPr txBox="1"/>
            <p:nvPr/>
          </p:nvSpPr>
          <p:spPr>
            <a:xfrm>
              <a:off x="5035241" y="29700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127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US" sz="2300">
                  <a:solidFill>
                    <a:schemeClr val="lt1"/>
                  </a:solidFill>
                </a:rPr>
                <a:t>7 Feb 25</a:t>
              </a:r>
              <a:endParaRPr b="0" i="0" sz="1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47" name="Google Shape;347;g3229bdeb5db_1_175"/>
            <p:cNvCxnSpPr/>
            <p:nvPr/>
          </p:nvCxnSpPr>
          <p:spPr>
            <a:xfrm>
              <a:off x="4880801" y="605880"/>
              <a:ext cx="0" cy="879000"/>
            </a:xfrm>
            <a:prstGeom prst="straightConnector1">
              <a:avLst/>
            </a:prstGeom>
            <a:noFill/>
            <a:ln cap="flat" cmpd="sng" w="12700">
              <a:solidFill>
                <a:srgbClr val="D2002D"/>
              </a:solidFill>
              <a:prstDash val="dash"/>
              <a:round/>
              <a:headEnd len="sm" w="sm" type="none"/>
              <a:tailEnd len="sm" w="sm" type="none"/>
            </a:ln>
          </p:spPr>
        </p:cxnSp>
        <p:sp>
          <p:nvSpPr>
            <p:cNvPr id="348" name="Google Shape;348;g3229bdeb5db_1_175"/>
            <p:cNvSpPr/>
            <p:nvPr/>
          </p:nvSpPr>
          <p:spPr>
            <a:xfrm>
              <a:off x="4852485" y="1457200"/>
              <a:ext cx="55500" cy="55500"/>
            </a:xfrm>
            <a:prstGeom prst="ellipse">
              <a:avLst/>
            </a:prstGeom>
            <a:solidFill>
              <a:srgbClr val="D2002D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g3229bdeb5db_1_175"/>
            <p:cNvSpPr/>
            <p:nvPr/>
          </p:nvSpPr>
          <p:spPr>
            <a:xfrm rot="-2700000">
              <a:off x="5952292" y="2409312"/>
              <a:ext cx="218496" cy="218496"/>
            </a:xfrm>
            <a:prstGeom prst="teardrop">
              <a:avLst>
                <a:gd fmla="val 115000" name="adj"/>
              </a:avLst>
            </a:prstGeom>
            <a:solidFill>
              <a:srgbClr val="D2002D"/>
            </a:solidFill>
            <a:ln cap="flat" cmpd="sng" w="25400">
              <a:solidFill>
                <a:srgbClr val="D2002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g3229bdeb5db_1_175"/>
            <p:cNvSpPr/>
            <p:nvPr/>
          </p:nvSpPr>
          <p:spPr>
            <a:xfrm>
              <a:off x="5976537" y="2433618"/>
              <a:ext cx="169800" cy="169800"/>
            </a:xfrm>
            <a:prstGeom prst="ellipse">
              <a:avLst/>
            </a:prstGeom>
            <a:solidFill>
              <a:srgbClr val="FFFFFF">
                <a:alpha val="890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g3229bdeb5db_1_175"/>
            <p:cNvSpPr/>
            <p:nvPr/>
          </p:nvSpPr>
          <p:spPr>
            <a:xfrm>
              <a:off x="6215919" y="148500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g3229bdeb5db_1_175"/>
            <p:cNvSpPr txBox="1"/>
            <p:nvPr/>
          </p:nvSpPr>
          <p:spPr>
            <a:xfrm>
              <a:off x="6215919" y="178980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b" bIns="95250" lIns="0" spcFirstLastPara="1" rIns="0" wrap="square" tIns="1428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i="0" lang="en-US" sz="1800" u="none" cap="none" strike="noStrike">
                  <a:solidFill>
                    <a:srgbClr val="FFFF00"/>
                  </a:solidFill>
                </a:rPr>
                <a:t>Preferences will be confirmed</a:t>
              </a:r>
              <a:endParaRPr i="0" sz="1700" u="none" cap="none" strike="noStrike">
                <a:solidFill>
                  <a:srgbClr val="FFFF00"/>
                </a:solidFill>
              </a:endParaRPr>
            </a:p>
          </p:txBody>
        </p:sp>
        <p:sp>
          <p:nvSpPr>
            <p:cNvPr id="353" name="Google Shape;353;g3229bdeb5db_1_175"/>
            <p:cNvSpPr/>
            <p:nvPr/>
          </p:nvSpPr>
          <p:spPr>
            <a:xfrm>
              <a:off x="6215919" y="236412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g3229bdeb5db_1_175"/>
            <p:cNvSpPr txBox="1"/>
            <p:nvPr/>
          </p:nvSpPr>
          <p:spPr>
            <a:xfrm>
              <a:off x="6215926" y="2668925"/>
              <a:ext cx="23829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127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US" sz="2300">
                  <a:solidFill>
                    <a:schemeClr val="lt1"/>
                  </a:solidFill>
                </a:rPr>
                <a:t>Summer Term</a:t>
              </a:r>
              <a:endParaRPr b="0" i="0" sz="1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55" name="Google Shape;355;g3229bdeb5db_1_175"/>
            <p:cNvCxnSpPr/>
            <p:nvPr/>
          </p:nvCxnSpPr>
          <p:spPr>
            <a:xfrm>
              <a:off x="6061479" y="1485000"/>
              <a:ext cx="0" cy="879000"/>
            </a:xfrm>
            <a:prstGeom prst="straightConnector1">
              <a:avLst/>
            </a:prstGeom>
            <a:noFill/>
            <a:ln cap="flat" cmpd="sng" w="12700">
              <a:solidFill>
                <a:srgbClr val="D2002D"/>
              </a:solidFill>
              <a:prstDash val="dash"/>
              <a:round/>
              <a:headEnd len="sm" w="sm" type="none"/>
              <a:tailEnd len="sm" w="sm" type="none"/>
            </a:ln>
          </p:spPr>
        </p:cxnSp>
        <p:sp>
          <p:nvSpPr>
            <p:cNvPr id="356" name="Google Shape;356;g3229bdeb5db_1_175"/>
            <p:cNvSpPr/>
            <p:nvPr/>
          </p:nvSpPr>
          <p:spPr>
            <a:xfrm>
              <a:off x="6033163" y="1457200"/>
              <a:ext cx="55500" cy="55500"/>
            </a:xfrm>
            <a:prstGeom prst="ellipse">
              <a:avLst/>
            </a:prstGeom>
            <a:solidFill>
              <a:srgbClr val="D2002D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g3229bdeb5db_1_175"/>
            <p:cNvSpPr txBox="1"/>
            <p:nvPr/>
          </p:nvSpPr>
          <p:spPr>
            <a:xfrm>
              <a:off x="1493207" y="1789800"/>
              <a:ext cx="1966500" cy="87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b" bIns="95250" lIns="0" spcFirstLastPara="1" rIns="0" wrap="square" tIns="14287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en-US" sz="1800">
                  <a:solidFill>
                    <a:srgbClr val="FFFF00"/>
                  </a:solidFill>
                </a:rPr>
                <a:t>Options Evening</a:t>
              </a:r>
              <a:endParaRPr i="0" sz="1700" u="none" cap="none" strike="noStrike">
                <a:solidFill>
                  <a:srgbClr val="FFFF00"/>
                </a:solidFill>
              </a:endParaRPr>
            </a:p>
          </p:txBody>
        </p:sp>
        <p:sp>
          <p:nvSpPr>
            <p:cNvPr id="358" name="Google Shape;358;g3229bdeb5db_1_175"/>
            <p:cNvSpPr/>
            <p:nvPr/>
          </p:nvSpPr>
          <p:spPr>
            <a:xfrm>
              <a:off x="1493207" y="236412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g3229bdeb5db_1_175"/>
            <p:cNvSpPr txBox="1"/>
            <p:nvPr/>
          </p:nvSpPr>
          <p:spPr>
            <a:xfrm>
              <a:off x="1493207" y="2668920"/>
              <a:ext cx="1966500" cy="309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1270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1" lang="en-US" sz="2300">
                  <a:solidFill>
                    <a:schemeClr val="lt1"/>
                  </a:solidFill>
                </a:rPr>
                <a:t>16 Jan 25</a:t>
              </a:r>
              <a:endParaRPr b="0" i="0" sz="17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g3229bdeb5db_1_175"/>
            <p:cNvSpPr/>
            <p:nvPr/>
          </p:nvSpPr>
          <p:spPr>
            <a:xfrm>
              <a:off x="1253825" y="2433618"/>
              <a:ext cx="169800" cy="169800"/>
            </a:xfrm>
            <a:prstGeom prst="ellipse">
              <a:avLst/>
            </a:prstGeom>
            <a:solidFill>
              <a:srgbClr val="FFFFFF">
                <a:alpha val="890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61" name="Google Shape;361;g3229bdeb5db_1_17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29475" y="177525"/>
            <a:ext cx="3354325" cy="2236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3229bdeb5db_1_188"/>
          <p:cNvSpPr txBox="1"/>
          <p:nvPr>
            <p:ph type="ctrTitle"/>
          </p:nvPr>
        </p:nvSpPr>
        <p:spPr>
          <a:xfrm>
            <a:off x="680250" y="12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4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Welcome To King’s Academy Binfield</a:t>
            </a: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367" name="Google Shape;367;g3229bdeb5db_1_188"/>
          <p:cNvSpPr txBox="1"/>
          <p:nvPr/>
        </p:nvSpPr>
        <p:spPr>
          <a:xfrm>
            <a:off x="-11112" y="6484937"/>
            <a:ext cx="91551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Opportunity and Success on a Global Stage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g3229bdeb5db_1_188"/>
          <p:cNvSpPr txBox="1"/>
          <p:nvPr/>
        </p:nvSpPr>
        <p:spPr>
          <a:xfrm>
            <a:off x="925512" y="298450"/>
            <a:ext cx="8058300" cy="365100"/>
          </a:xfrm>
          <a:prstGeom prst="rect">
            <a:avLst/>
          </a:prstGeom>
          <a:solidFill>
            <a:srgbClr val="00009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King’s Academy Binfield; </a:t>
            </a:r>
            <a:r>
              <a:rPr b="0" i="1" lang="en-US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Dare to be remarkable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g3229bdeb5db_1_18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g3229bdeb5db_1_18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g3229bdeb5db_1_188"/>
          <p:cNvSpPr txBox="1"/>
          <p:nvPr/>
        </p:nvSpPr>
        <p:spPr>
          <a:xfrm>
            <a:off x="4448175" y="3244850"/>
            <a:ext cx="24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g3229bdeb5db_1_188"/>
          <p:cNvSpPr txBox="1"/>
          <p:nvPr/>
        </p:nvSpPr>
        <p:spPr>
          <a:xfrm>
            <a:off x="-86975" y="-15825"/>
            <a:ext cx="9234900" cy="7021500"/>
          </a:xfrm>
          <a:prstGeom prst="rect">
            <a:avLst/>
          </a:prstGeom>
          <a:solidFill>
            <a:srgbClr val="19327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3" name="Google Shape;373;g3229bdeb5db_1_1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9787" y="194445"/>
            <a:ext cx="1210175" cy="1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g3229bdeb5db_1_188"/>
          <p:cNvSpPr txBox="1"/>
          <p:nvPr/>
        </p:nvSpPr>
        <p:spPr>
          <a:xfrm>
            <a:off x="1289850" y="447700"/>
            <a:ext cx="6400800" cy="14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What now?</a:t>
            </a:r>
            <a:endParaRPr i="0" sz="4000" u="none" cap="none" strike="noStrike">
              <a:solidFill>
                <a:srgbClr val="FFFF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5" name="Google Shape;375;g3229bdeb5db_1_188"/>
          <p:cNvSpPr txBox="1"/>
          <p:nvPr/>
        </p:nvSpPr>
        <p:spPr>
          <a:xfrm>
            <a:off x="553800" y="1411600"/>
            <a:ext cx="8482500" cy="31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3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1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		</a:t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21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376" name="Google Shape;376;g3229bdeb5db_1_188"/>
          <p:cNvSpPr txBox="1"/>
          <p:nvPr/>
        </p:nvSpPr>
        <p:spPr>
          <a:xfrm>
            <a:off x="401000" y="2126050"/>
            <a:ext cx="4498800" cy="69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sz="43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Speak to the teachers</a:t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34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Ask lots of questions</a:t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400"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rPr>
              <a:t>						</a:t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indent="45720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3400">
              <a:solidFill>
                <a:schemeClr val="lt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377" name="Google Shape;377;g3229bdeb5db_1_1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09484" y="2126050"/>
            <a:ext cx="4580475" cy="423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2015-04-22T19:11:56Z</dcterms:created>
  <dc:creator>Gareth Long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