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comments+xml" PartName="/ppt/comments/comment1.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commentAuthors+xml" PartName="/ppt/commentAuthors.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Lst>
  <p:sldSz cy="5143500" cx="9144000"/>
  <p:notesSz cx="6799250" cy="9929800"/>
  <p:embeddedFontLst>
    <p:embeddedFont>
      <p:font typeface="Roboto"/>
      <p:regular r:id="rId36"/>
      <p:bold r:id="rId37"/>
      <p:italic r:id="rId38"/>
      <p:boldItalic r:id="rId39"/>
    </p:embeddedFont>
    <p:embeddedFont>
      <p:font typeface="Ropa Sans"/>
      <p:regular r:id="rId40"/>
      <p:italic r:id="rId41"/>
    </p:embeddedFont>
    <p:embeddedFont>
      <p:font typeface="Open Sans"/>
      <p:regular r:id="rId42"/>
      <p:bold r:id="rId43"/>
      <p:italic r:id="rId44"/>
      <p:boldItalic r:id="rId4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2D200454-40CA-4A62-9FC3-DE9A4176ACB9}">
      <p15:notesGuideLst>
        <p15:guide id="1" orient="horz" pos="3128">
          <p15:clr>
            <a:srgbClr val="A4A3A4"/>
          </p15:clr>
        </p15:guide>
        <p15:guide id="2" pos="2142">
          <p15:clr>
            <a:srgbClr val="A4A3A4"/>
          </p15:clr>
        </p15:guide>
      </p15:notesGuideLst>
    </p:ext>
    <p:ext uri="GoogleSlidesCustomDataVersion2">
      <go:slidesCustomData xmlns:go="http://customooxmlschemas.google.com/" r:id="rId46" roundtripDataSignature="AMtx7miBhMVPKU96pMZA29m2WQiHLFC+qw=="/>
    </p:ext>
  </p:extLst>
</p:presentation>
</file>

<file path=ppt/commentAuthors.xml><?xml version="1.0" encoding="utf-8"?>
<p:cmAuthor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Author clrIdx="0" id="0" initials="" lastIdx="1" name="Mrs L Taylor"/>
</p:cmAuthorLst>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51BB6C4-43BA-429B-9615-1071E01FEAE3}">
  <a:tblStyle styleId="{851BB6C4-43BA-429B-9615-1071E01FEAE3}"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notesViewPr>
    <p:cSldViewPr snapToGrid="0">
      <p:cViewPr varScale="1">
        <p:scale>
          <a:sx n="100" d="100"/>
          <a:sy n="100" d="100"/>
        </p:scale>
        <p:origin x="0" y="0"/>
      </p:cViewPr>
      <p:guideLst>
        <p:guide pos="3128" orient="horz"/>
        <p:guide pos="2142"/>
      </p:guideLst>
    </p:cSldViewPr>
  </p:notesViewPr>
</p:viewPr>
</file>

<file path=ppt/_rels/presentation.xml.rels><?xml version="1.0" encoding="UTF-8" standalone="yes"?><Relationships xmlns="http://schemas.openxmlformats.org/package/2006/relationships"><Relationship Id="rId40" Type="http://schemas.openxmlformats.org/officeDocument/2006/relationships/font" Target="fonts/RopaSans-regular.fntdata"/><Relationship Id="rId20" Type="http://schemas.openxmlformats.org/officeDocument/2006/relationships/slide" Target="slides/slide13.xml"/><Relationship Id="rId42" Type="http://schemas.openxmlformats.org/officeDocument/2006/relationships/font" Target="fonts/OpenSans-regular.fntdata"/><Relationship Id="rId41" Type="http://schemas.openxmlformats.org/officeDocument/2006/relationships/font" Target="fonts/RopaSans-italic.fntdata"/><Relationship Id="rId22" Type="http://schemas.openxmlformats.org/officeDocument/2006/relationships/slide" Target="slides/slide15.xml"/><Relationship Id="rId44" Type="http://schemas.openxmlformats.org/officeDocument/2006/relationships/font" Target="fonts/OpenSans-italic.fntdata"/><Relationship Id="rId21" Type="http://schemas.openxmlformats.org/officeDocument/2006/relationships/slide" Target="slides/slide14.xml"/><Relationship Id="rId43" Type="http://schemas.openxmlformats.org/officeDocument/2006/relationships/font" Target="fonts/OpenSans-bold.fntdata"/><Relationship Id="rId24" Type="http://schemas.openxmlformats.org/officeDocument/2006/relationships/slide" Target="slides/slide17.xml"/><Relationship Id="rId46" Type="http://customschemas.google.com/relationships/presentationmetadata" Target="metadata"/><Relationship Id="rId23" Type="http://schemas.openxmlformats.org/officeDocument/2006/relationships/slide" Target="slides/slide16.xml"/><Relationship Id="rId45" Type="http://schemas.openxmlformats.org/officeDocument/2006/relationships/font" Target="fonts/OpenSans-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5" Type="http://schemas.openxmlformats.org/officeDocument/2006/relationships/commentAuthors" Target="commentAuthors.xml"/><Relationship Id="rId6" Type="http://schemas.openxmlformats.org/officeDocument/2006/relationships/slideMaster" Target="slideMasters/slideMaster1.xml"/><Relationship Id="rId29" Type="http://schemas.openxmlformats.org/officeDocument/2006/relationships/slide" Target="slides/slide2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11" Type="http://schemas.openxmlformats.org/officeDocument/2006/relationships/slide" Target="slides/slide4.xml"/><Relationship Id="rId33" Type="http://schemas.openxmlformats.org/officeDocument/2006/relationships/slide" Target="slides/slide26.xml"/><Relationship Id="rId10" Type="http://schemas.openxmlformats.org/officeDocument/2006/relationships/slide" Target="slides/slide3.xml"/><Relationship Id="rId32" Type="http://schemas.openxmlformats.org/officeDocument/2006/relationships/slide" Target="slides/slide25.xml"/><Relationship Id="rId13" Type="http://schemas.openxmlformats.org/officeDocument/2006/relationships/slide" Target="slides/slide6.xml"/><Relationship Id="rId35" Type="http://schemas.openxmlformats.org/officeDocument/2006/relationships/slide" Target="slides/slide28.xml"/><Relationship Id="rId12" Type="http://schemas.openxmlformats.org/officeDocument/2006/relationships/slide" Target="slides/slide5.xml"/><Relationship Id="rId34" Type="http://schemas.openxmlformats.org/officeDocument/2006/relationships/slide" Target="slides/slide27.xml"/><Relationship Id="rId15" Type="http://schemas.openxmlformats.org/officeDocument/2006/relationships/slide" Target="slides/slide8.xml"/><Relationship Id="rId37" Type="http://schemas.openxmlformats.org/officeDocument/2006/relationships/font" Target="fonts/Roboto-bold.fntdata"/><Relationship Id="rId14" Type="http://schemas.openxmlformats.org/officeDocument/2006/relationships/slide" Target="slides/slide7.xml"/><Relationship Id="rId36" Type="http://schemas.openxmlformats.org/officeDocument/2006/relationships/font" Target="fonts/Roboto-regular.fntdata"/><Relationship Id="rId17" Type="http://schemas.openxmlformats.org/officeDocument/2006/relationships/slide" Target="slides/slide10.xml"/><Relationship Id="rId39" Type="http://schemas.openxmlformats.org/officeDocument/2006/relationships/font" Target="fonts/Roboto-boldItalic.fntdata"/><Relationship Id="rId16" Type="http://schemas.openxmlformats.org/officeDocument/2006/relationships/slide" Target="slides/slide9.xml"/><Relationship Id="rId38" Type="http://schemas.openxmlformats.org/officeDocument/2006/relationships/font" Target="fonts/Roboto-italic.fntdata"/><Relationship Id="rId19" Type="http://schemas.openxmlformats.org/officeDocument/2006/relationships/slide" Target="slides/slide12.xml"/><Relationship Id="rId18" Type="http://schemas.openxmlformats.org/officeDocument/2006/relationships/slide" Target="slides/slide11.xml"/></Relationships>
</file>

<file path=ppt/comments/comment1.xml><?xml version="1.0" encoding="utf-8"?>
<p:cm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 authorId="0" idx="1" dt="2024-10-02T13:59:36.833">
    <p:pos x="157" y="890"/>
    <p:text>@oliver.johnson-walker@kingsacademies.uk 
Hello - please can you amend the Maths info for the year 10 parents event tomorrow. Thanks
_Assigned to oliver.johnson-walker@kingsacademies.uk_</p:text>
    <p:extLst>
      <p:ext uri="{C676402C-5697-4E1C-873F-D02D1690AC5C}">
        <p15:threadingInfo timeZoneBias="0"/>
      </p:ext>
      <p:ext uri="http://customooxmlschemas.google.com/">
        <go:slidesCustomData xmlns:go="http://customooxmlschemas.google.com/" commentPostId="AAABWsFCBRI"/>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6562" cy="496811"/>
          </a:xfrm>
          <a:prstGeom prst="rect">
            <a:avLst/>
          </a:prstGeom>
          <a:noFill/>
          <a:ln>
            <a:noFill/>
          </a:ln>
        </p:spPr>
        <p:txBody>
          <a:bodyPr anchorCtr="0" anchor="t" bIns="46100" lIns="92200" spcFirstLastPara="1" rIns="92200" wrap="square" tIns="461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2"/>
                </a:solidFill>
                <a:latin typeface="Open Sans"/>
                <a:ea typeface="Open Sans"/>
                <a:cs typeface="Open Sans"/>
                <a:sym typeface="Open Sans"/>
              </a:defRPr>
            </a:lvl1pPr>
            <a:lvl2pPr lvl="1"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9pPr>
          </a:lstStyle>
          <a:p/>
        </p:txBody>
      </p:sp>
      <p:sp>
        <p:nvSpPr>
          <p:cNvPr id="4" name="Google Shape;4;n"/>
          <p:cNvSpPr txBox="1"/>
          <p:nvPr>
            <p:ph idx="10" type="dt"/>
          </p:nvPr>
        </p:nvSpPr>
        <p:spPr>
          <a:xfrm>
            <a:off x="3851096" y="0"/>
            <a:ext cx="2946562" cy="496811"/>
          </a:xfrm>
          <a:prstGeom prst="rect">
            <a:avLst/>
          </a:prstGeom>
          <a:noFill/>
          <a:ln>
            <a:noFill/>
          </a:ln>
        </p:spPr>
        <p:txBody>
          <a:bodyPr anchorCtr="0" anchor="t" bIns="46100" lIns="92200" spcFirstLastPara="1" rIns="92200" wrap="square" tIns="461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2"/>
                </a:solidFill>
                <a:latin typeface="Open Sans"/>
                <a:ea typeface="Open Sans"/>
                <a:cs typeface="Open Sans"/>
                <a:sym typeface="Open Sans"/>
              </a:defRPr>
            </a:lvl1pPr>
            <a:lvl2pPr lvl="1"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9pPr>
          </a:lstStyle>
          <a:p/>
        </p:txBody>
      </p:sp>
      <p:sp>
        <p:nvSpPr>
          <p:cNvPr id="5" name="Google Shape;5;n"/>
          <p:cNvSpPr/>
          <p:nvPr>
            <p:ph idx="3" type="sldImg"/>
          </p:nvPr>
        </p:nvSpPr>
        <p:spPr>
          <a:xfrm>
            <a:off x="90488" y="744538"/>
            <a:ext cx="6621462" cy="37242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 name="Google Shape;6;n"/>
          <p:cNvSpPr txBox="1"/>
          <p:nvPr>
            <p:ph idx="1" type="body"/>
          </p:nvPr>
        </p:nvSpPr>
        <p:spPr>
          <a:xfrm>
            <a:off x="679606" y="4717301"/>
            <a:ext cx="5440053" cy="4468096"/>
          </a:xfrm>
          <a:prstGeom prst="rect">
            <a:avLst/>
          </a:prstGeom>
          <a:noFill/>
          <a:ln>
            <a:noFill/>
          </a:ln>
        </p:spPr>
        <p:txBody>
          <a:bodyPr anchorCtr="0" anchor="t" bIns="46100" lIns="92200" spcFirstLastPara="1" rIns="92200" wrap="square" tIns="46100">
            <a:noAutofit/>
          </a:bodyPr>
          <a:lstStyle>
            <a:lvl1pPr indent="-228600" lvl="0" marL="4572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indent="-228600" lvl="1" marL="9144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2pPr>
            <a:lvl3pPr indent="-228600" lvl="2" marL="13716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3pPr>
            <a:lvl4pPr indent="-228600" lvl="3" marL="18288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4pPr>
            <a:lvl5pPr indent="-228600" lvl="4" marL="22860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31406"/>
            <a:ext cx="2946562" cy="496811"/>
          </a:xfrm>
          <a:prstGeom prst="rect">
            <a:avLst/>
          </a:prstGeom>
          <a:noFill/>
          <a:ln>
            <a:noFill/>
          </a:ln>
        </p:spPr>
        <p:txBody>
          <a:bodyPr anchorCtr="0" anchor="b" bIns="46100" lIns="92200" spcFirstLastPara="1" rIns="92200" wrap="square" tIns="461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2"/>
                </a:solidFill>
                <a:latin typeface="Open Sans"/>
                <a:ea typeface="Open Sans"/>
                <a:cs typeface="Open Sans"/>
                <a:sym typeface="Open Sans"/>
              </a:defRPr>
            </a:lvl1pPr>
            <a:lvl2pPr lvl="1"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2000" u="none" cap="none" strike="noStrike">
                <a:solidFill>
                  <a:schemeClr val="dk2"/>
                </a:solidFill>
                <a:latin typeface="Calibri"/>
                <a:ea typeface="Calibri"/>
                <a:cs typeface="Calibri"/>
                <a:sym typeface="Calibri"/>
              </a:defRPr>
            </a:lvl9pPr>
          </a:lstStyle>
          <a:p/>
        </p:txBody>
      </p:sp>
      <p:sp>
        <p:nvSpPr>
          <p:cNvPr id="8" name="Google Shape;8;n"/>
          <p:cNvSpPr txBox="1"/>
          <p:nvPr>
            <p:ph idx="12" type="sldNum"/>
          </p:nvPr>
        </p:nvSpPr>
        <p:spPr>
          <a:xfrm>
            <a:off x="3851096" y="9431406"/>
            <a:ext cx="2946562" cy="496811"/>
          </a:xfrm>
          <a:prstGeom prst="rect">
            <a:avLst/>
          </a:prstGeom>
          <a:noFill/>
          <a:ln>
            <a:noFill/>
          </a:ln>
        </p:spPr>
        <p:txBody>
          <a:bodyPr anchorCtr="0" anchor="b" bIns="46100" lIns="92200" spcFirstLastPara="1" rIns="92200" wrap="square" tIns="461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2"/>
                </a:solidFill>
                <a:latin typeface="Open Sans"/>
                <a:ea typeface="Open Sans"/>
                <a:cs typeface="Open Sans"/>
                <a:sym typeface="Open Sans"/>
              </a:rPr>
              <a:t>‹#›</a:t>
            </a:fld>
            <a:endParaRPr b="0" i="0" sz="1200" u="none" cap="none" strike="noStrike">
              <a:solidFill>
                <a:schemeClr val="dk2"/>
              </a:solidFill>
              <a:latin typeface="Open Sans"/>
              <a:ea typeface="Open Sans"/>
              <a:cs typeface="Open Sans"/>
              <a:sym typeface="Open Sans"/>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3021284cce6_0_85: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LTa</a:t>
            </a:r>
            <a:endParaRPr/>
          </a:p>
        </p:txBody>
      </p:sp>
      <p:sp>
        <p:nvSpPr>
          <p:cNvPr id="62" name="Google Shape;62;g3021284cce6_0_85: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3021284cce6_0_271: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LTa</a:t>
            </a:r>
            <a:endParaRPr/>
          </a:p>
        </p:txBody>
      </p:sp>
      <p:sp>
        <p:nvSpPr>
          <p:cNvPr id="72" name="Google Shape;72;g3021284cce6_0_271: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g3021284cce6_1_65: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LTa</a:t>
            </a:r>
            <a:endParaRPr/>
          </a:p>
        </p:txBody>
      </p:sp>
      <p:sp>
        <p:nvSpPr>
          <p:cNvPr id="83" name="Google Shape;83;g3021284cce6_1_65: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g3021284cce6_0_258: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JDa</a:t>
            </a:r>
            <a:endParaRPr/>
          </a:p>
        </p:txBody>
      </p:sp>
      <p:sp>
        <p:nvSpPr>
          <p:cNvPr id="94" name="Google Shape;94;g3021284cce6_0_258: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g30803b93802_0_1208: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JDa</a:t>
            </a:r>
            <a:endParaRPr/>
          </a:p>
        </p:txBody>
      </p:sp>
      <p:sp>
        <p:nvSpPr>
          <p:cNvPr id="147" name="Google Shape;147;g30803b93802_0_1208: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g3021284cce6_1_88: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JDa</a:t>
            </a:r>
            <a:endParaRPr/>
          </a:p>
        </p:txBody>
      </p:sp>
      <p:sp>
        <p:nvSpPr>
          <p:cNvPr id="199" name="Google Shape;199;g3021284cce6_1_88: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g3021284cce6_1_99: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GPa</a:t>
            </a:r>
            <a:endParaRPr/>
          </a:p>
        </p:txBody>
      </p:sp>
      <p:sp>
        <p:nvSpPr>
          <p:cNvPr id="209" name="Google Shape;209;g3021284cce6_1_99: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g307a23de26b_1_0: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GPA</a:t>
            </a:r>
            <a:endParaRPr/>
          </a:p>
        </p:txBody>
      </p:sp>
      <p:sp>
        <p:nvSpPr>
          <p:cNvPr id="220" name="Google Shape;220;g307a23de26b_1_0: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g3021284cce6_1_108: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GPA</a:t>
            </a:r>
            <a:endParaRPr/>
          </a:p>
        </p:txBody>
      </p:sp>
      <p:sp>
        <p:nvSpPr>
          <p:cNvPr id="232" name="Google Shape;232;g3021284cce6_1_108: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g307a23de26b_0_456: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GPA</a:t>
            </a:r>
            <a:endParaRPr/>
          </a:p>
        </p:txBody>
      </p:sp>
      <p:sp>
        <p:nvSpPr>
          <p:cNvPr id="242" name="Google Shape;242;g307a23de26b_0_456: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307a23de26b_0_428: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JDA</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First wave of intervention is the quality first teaching in the classroom. Which we take pride in. We ensure that we have the right students with some of the best teachers for them to succeed. Supporting them to plug gaps as they go along.</a:t>
            </a:r>
            <a:endParaRPr/>
          </a:p>
          <a:p>
            <a:pPr indent="0" lvl="0" marL="0" rtl="0" algn="l">
              <a:lnSpc>
                <a:spcPct val="100000"/>
              </a:lnSpc>
              <a:spcBef>
                <a:spcPts val="0"/>
              </a:spcBef>
              <a:spcAft>
                <a:spcPts val="0"/>
              </a:spcAft>
              <a:buSzPts val="1400"/>
              <a:buNone/>
            </a:pPr>
            <a:r>
              <a:rPr lang="en-GB"/>
              <a:t>Period 7 sessions will commence formally after PPEs in November.</a:t>
            </a:r>
            <a:endParaRPr/>
          </a:p>
          <a:p>
            <a:pPr indent="0" lvl="0" marL="0" rtl="0" algn="l">
              <a:lnSpc>
                <a:spcPct val="100000"/>
              </a:lnSpc>
              <a:spcBef>
                <a:spcPts val="0"/>
              </a:spcBef>
              <a:spcAft>
                <a:spcPts val="0"/>
              </a:spcAft>
              <a:buSzPts val="1400"/>
              <a:buNone/>
            </a:pPr>
            <a:r>
              <a:t/>
            </a:r>
            <a:endParaRPr/>
          </a:p>
        </p:txBody>
      </p:sp>
      <p:sp>
        <p:nvSpPr>
          <p:cNvPr id="253" name="Google Shape;253;g307a23de26b_0_428: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g307a23de26b_0_437: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GPA</a:t>
            </a:r>
            <a:endParaRPr/>
          </a:p>
        </p:txBody>
      </p:sp>
      <p:sp>
        <p:nvSpPr>
          <p:cNvPr id="264" name="Google Shape;264;g307a23de26b_0_437: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g3021284cce6_1_152: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PPEs stands for Pre Public Examinations. </a:t>
            </a:r>
            <a:endParaRPr/>
          </a:p>
          <a:p>
            <a:pPr indent="0" lvl="0" marL="0" rtl="0" algn="l">
              <a:lnSpc>
                <a:spcPct val="100000"/>
              </a:lnSpc>
              <a:spcBef>
                <a:spcPts val="0"/>
              </a:spcBef>
              <a:spcAft>
                <a:spcPts val="0"/>
              </a:spcAft>
              <a:buSzPts val="1400"/>
              <a:buNone/>
            </a:pPr>
            <a:r>
              <a:rPr lang="en-GB"/>
              <a:t>It reflects that these are sets of exams that are </a:t>
            </a:r>
            <a:r>
              <a:rPr lang="en-GB"/>
              <a:t>important</a:t>
            </a:r>
            <a:r>
              <a:rPr lang="en-GB"/>
              <a:t>. They are steps along the way to the final </a:t>
            </a:r>
            <a:r>
              <a:rPr lang="en-GB"/>
              <a:t>exams</a:t>
            </a:r>
            <a:r>
              <a:rPr lang="en-GB"/>
              <a:t>. Working hard for them helps with the final results, hence pre public exams, not MOCKs that sounds </a:t>
            </a:r>
            <a:r>
              <a:rPr lang="en-GB"/>
              <a:t>unimportant</a:t>
            </a:r>
            <a:r>
              <a:rPr lang="en-GB"/>
              <a:t>.</a:t>
            </a:r>
            <a:endParaRPr/>
          </a:p>
          <a:p>
            <a:pPr indent="0" lvl="0" marL="0" rtl="0" algn="l">
              <a:lnSpc>
                <a:spcPct val="100000"/>
              </a:lnSpc>
              <a:spcBef>
                <a:spcPts val="0"/>
              </a:spcBef>
              <a:spcAft>
                <a:spcPts val="0"/>
              </a:spcAft>
              <a:buSzPts val="1400"/>
              <a:buNone/>
            </a:pPr>
            <a:r>
              <a:rPr lang="en-GB"/>
              <a:t>JDa</a:t>
            </a:r>
            <a:endParaRPr/>
          </a:p>
        </p:txBody>
      </p:sp>
      <p:sp>
        <p:nvSpPr>
          <p:cNvPr id="275" name="Google Shape;275;g3021284cce6_1_152: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g307a23de26b_0_0: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GPA</a:t>
            </a:r>
            <a:endParaRPr/>
          </a:p>
        </p:txBody>
      </p:sp>
      <p:sp>
        <p:nvSpPr>
          <p:cNvPr id="285" name="Google Shape;285;g307a23de26b_0_0: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g3021284cce6_1_162: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GPA</a:t>
            </a:r>
            <a:endParaRPr/>
          </a:p>
        </p:txBody>
      </p:sp>
      <p:sp>
        <p:nvSpPr>
          <p:cNvPr id="295" name="Google Shape;295;g3021284cce6_1_162: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g3021284cce6_1_114: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GPA</a:t>
            </a:r>
            <a:endParaRPr/>
          </a:p>
        </p:txBody>
      </p:sp>
      <p:sp>
        <p:nvSpPr>
          <p:cNvPr id="305" name="Google Shape;305;g3021284cce6_1_114: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g307a23de26b_0_694: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JDA</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First wave of intervention is the quality first teaching in the classroom. Which we take pride in. We ensure that we have the right students with some of the best teachers for them to succeed. Supporting them to plug gaps as they go along.</a:t>
            </a:r>
            <a:endParaRPr/>
          </a:p>
          <a:p>
            <a:pPr indent="0" lvl="0" marL="0" rtl="0" algn="l">
              <a:lnSpc>
                <a:spcPct val="100000"/>
              </a:lnSpc>
              <a:spcBef>
                <a:spcPts val="0"/>
              </a:spcBef>
              <a:spcAft>
                <a:spcPts val="0"/>
              </a:spcAft>
              <a:buSzPts val="1400"/>
              <a:buNone/>
            </a:pPr>
            <a:r>
              <a:rPr lang="en-GB"/>
              <a:t>Period 7 sessions will commence formally after PPEs in November.</a:t>
            </a:r>
            <a:endParaRPr/>
          </a:p>
          <a:p>
            <a:pPr indent="0" lvl="0" marL="0" rtl="0" algn="l">
              <a:lnSpc>
                <a:spcPct val="100000"/>
              </a:lnSpc>
              <a:spcBef>
                <a:spcPts val="0"/>
              </a:spcBef>
              <a:spcAft>
                <a:spcPts val="0"/>
              </a:spcAft>
              <a:buSzPts val="1400"/>
              <a:buNone/>
            </a:pPr>
            <a:r>
              <a:t/>
            </a:r>
            <a:endParaRPr/>
          </a:p>
        </p:txBody>
      </p:sp>
      <p:sp>
        <p:nvSpPr>
          <p:cNvPr id="316" name="Google Shape;316;g307a23de26b_0_694: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g307a23de26b_0_572: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6" name="Google Shape;326;g307a23de26b_0_572: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g307a23de26b_0_262: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8" name="Google Shape;338;g307a23de26b_0_262: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g307a23de26b_0_370: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0" name="Google Shape;350;g307a23de26b_0_370: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g307a23de26b_0_381: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JDA</a:t>
            </a:r>
            <a:endParaRPr/>
          </a:p>
        </p:txBody>
      </p:sp>
      <p:sp>
        <p:nvSpPr>
          <p:cNvPr id="363" name="Google Shape;363;g307a23de26b_0_381: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g307a23de26b_0_391: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JBa</a:t>
            </a:r>
            <a:endParaRPr/>
          </a:p>
        </p:txBody>
      </p:sp>
      <p:sp>
        <p:nvSpPr>
          <p:cNvPr id="377" name="Google Shape;377;g307a23de26b_0_391: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g307a23de26b_0_400: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JBA</a:t>
            </a:r>
            <a:endParaRPr/>
          </a:p>
        </p:txBody>
      </p:sp>
      <p:sp>
        <p:nvSpPr>
          <p:cNvPr id="388" name="Google Shape;388;g307a23de26b_0_400: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g307a23de26b_1_330:notes"/>
          <p:cNvSpPr txBox="1"/>
          <p:nvPr>
            <p:ph idx="1" type="body"/>
          </p:nvPr>
        </p:nvSpPr>
        <p:spPr>
          <a:xfrm>
            <a:off x="679925" y="4778716"/>
            <a:ext cx="5439300" cy="39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JBA</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First wave of intervention is the quality first teaching in the classroom. Which we take pride in. We ensure that we have the right students with some of the best teachers for them to succeed. Supporting them to plug gaps as they go along.</a:t>
            </a:r>
            <a:endParaRPr/>
          </a:p>
          <a:p>
            <a:pPr indent="0" lvl="0" marL="0" rtl="0" algn="l">
              <a:lnSpc>
                <a:spcPct val="100000"/>
              </a:lnSpc>
              <a:spcBef>
                <a:spcPts val="0"/>
              </a:spcBef>
              <a:spcAft>
                <a:spcPts val="0"/>
              </a:spcAft>
              <a:buSzPts val="1400"/>
              <a:buNone/>
            </a:pPr>
            <a:r>
              <a:rPr lang="en-GB"/>
              <a:t>Period 7 sessions will commence formally after PPEs in November.</a:t>
            </a:r>
            <a:endParaRPr/>
          </a:p>
          <a:p>
            <a:pPr indent="0" lvl="0" marL="0" rtl="0" algn="l">
              <a:lnSpc>
                <a:spcPct val="100000"/>
              </a:lnSpc>
              <a:spcBef>
                <a:spcPts val="0"/>
              </a:spcBef>
              <a:spcAft>
                <a:spcPts val="0"/>
              </a:spcAft>
              <a:buSzPts val="1400"/>
              <a:buNone/>
            </a:pPr>
            <a:r>
              <a:t/>
            </a:r>
            <a:endParaRPr/>
          </a:p>
        </p:txBody>
      </p:sp>
      <p:sp>
        <p:nvSpPr>
          <p:cNvPr id="418" name="Google Shape;418;g307a23de26b_1_330:notes"/>
          <p:cNvSpPr/>
          <p:nvPr>
            <p:ph idx="2" type="sldImg"/>
          </p:nvPr>
        </p:nvSpPr>
        <p:spPr>
          <a:xfrm>
            <a:off x="679925" y="1241225"/>
            <a:ext cx="5439300" cy="3351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g30461f327b8_0_150:notes"/>
          <p:cNvSpPr/>
          <p:nvPr>
            <p:ph idx="2" type="sldImg"/>
          </p:nvPr>
        </p:nvSpPr>
        <p:spPr>
          <a:xfrm>
            <a:off x="378034" y="744735"/>
            <a:ext cx="6043800" cy="3723600"/>
          </a:xfrm>
          <a:custGeom>
            <a:rect b="b" l="l" r="r" t="t"/>
            <a:pathLst>
              <a:path extrusionOk="0" h="120000" w="120000">
                <a:moveTo>
                  <a:pt x="0" y="0"/>
                </a:moveTo>
                <a:lnTo>
                  <a:pt x="120000" y="0"/>
                </a:lnTo>
                <a:lnTo>
                  <a:pt x="120000" y="120000"/>
                </a:lnTo>
                <a:lnTo>
                  <a:pt x="0" y="120000"/>
                </a:lnTo>
                <a:close/>
              </a:path>
            </a:pathLst>
          </a:custGeom>
        </p:spPr>
      </p:sp>
      <p:sp>
        <p:nvSpPr>
          <p:cNvPr id="428" name="Google Shape;428;g30461f327b8_0_150:notes"/>
          <p:cNvSpPr txBox="1"/>
          <p:nvPr>
            <p:ph idx="1" type="body"/>
          </p:nvPr>
        </p:nvSpPr>
        <p:spPr>
          <a:xfrm>
            <a:off x="679925" y="4716655"/>
            <a:ext cx="5439300" cy="4468500"/>
          </a:xfrm>
          <a:prstGeom prst="rect">
            <a:avLst/>
          </a:prstGeom>
        </p:spPr>
        <p:txBody>
          <a:bodyPr anchorCtr="0" anchor="t" bIns="46100" lIns="92200" spcFirstLastPara="1" rIns="92200" wrap="square" tIns="46100">
            <a:noAutofit/>
          </a:bodyPr>
          <a:lstStyle/>
          <a:p>
            <a:pPr indent="0" lvl="0" marL="0" rtl="0" algn="l">
              <a:spcBef>
                <a:spcPts val="360"/>
              </a:spcBef>
              <a:spcAft>
                <a:spcPts val="0"/>
              </a:spcAft>
              <a:buNone/>
            </a:pPr>
            <a:r>
              <a:rPr lang="en-GB"/>
              <a:t>JBa</a:t>
            </a:r>
            <a:endParaRPr/>
          </a:p>
          <a:p>
            <a:pPr indent="0" lvl="0" marL="0" rtl="0" algn="l">
              <a:spcBef>
                <a:spcPts val="360"/>
              </a:spcBef>
              <a:spcAft>
                <a:spcPts val="0"/>
              </a:spcAft>
              <a:buNone/>
            </a:pPr>
            <a:r>
              <a:t/>
            </a:r>
            <a:endParaRPr/>
          </a:p>
          <a:p>
            <a:pPr indent="0" lvl="0" marL="0" rtl="0" algn="l">
              <a:spcBef>
                <a:spcPts val="360"/>
              </a:spcBef>
              <a:spcAft>
                <a:spcPts val="0"/>
              </a:spcAft>
              <a:buNone/>
            </a:pPr>
            <a:r>
              <a:rPr lang="en-GB"/>
              <a:t>W/B 5th of May, monday is a bank holiday. We are exploring the possibility of having a 4 day placement for students, Tuesday → Friday. Last year was 2 days, and its possible it will remain the same this year too.</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g30461f327b8_0_164:notes"/>
          <p:cNvSpPr/>
          <p:nvPr>
            <p:ph idx="2" type="sldImg"/>
          </p:nvPr>
        </p:nvSpPr>
        <p:spPr>
          <a:xfrm>
            <a:off x="378034" y="744735"/>
            <a:ext cx="6043800" cy="3723600"/>
          </a:xfrm>
          <a:custGeom>
            <a:rect b="b" l="l" r="r" t="t"/>
            <a:pathLst>
              <a:path extrusionOk="0" h="120000" w="120000">
                <a:moveTo>
                  <a:pt x="0" y="0"/>
                </a:moveTo>
                <a:lnTo>
                  <a:pt x="120000" y="0"/>
                </a:lnTo>
                <a:lnTo>
                  <a:pt x="120000" y="120000"/>
                </a:lnTo>
                <a:lnTo>
                  <a:pt x="0" y="120000"/>
                </a:lnTo>
                <a:close/>
              </a:path>
            </a:pathLst>
          </a:custGeom>
        </p:spPr>
      </p:sp>
      <p:sp>
        <p:nvSpPr>
          <p:cNvPr id="443" name="Google Shape;443;g30461f327b8_0_164:notes"/>
          <p:cNvSpPr txBox="1"/>
          <p:nvPr>
            <p:ph idx="1" type="body"/>
          </p:nvPr>
        </p:nvSpPr>
        <p:spPr>
          <a:xfrm>
            <a:off x="679925" y="4716655"/>
            <a:ext cx="5439300" cy="4468500"/>
          </a:xfrm>
          <a:prstGeom prst="rect">
            <a:avLst/>
          </a:prstGeom>
        </p:spPr>
        <p:txBody>
          <a:bodyPr anchorCtr="0" anchor="t" bIns="46100" lIns="92200" spcFirstLastPara="1" rIns="92200" wrap="square" tIns="46100">
            <a:noAutofit/>
          </a:bodyPr>
          <a:lstStyle/>
          <a:p>
            <a:pPr indent="0" lvl="0" marL="0" rtl="0" algn="l">
              <a:spcBef>
                <a:spcPts val="36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0" name="Shape 450"/>
        <p:cNvGrpSpPr/>
        <p:nvPr/>
      </p:nvGrpSpPr>
      <p:grpSpPr>
        <a:xfrm>
          <a:off x="0" y="0"/>
          <a:ext cx="0" cy="0"/>
          <a:chOff x="0" y="0"/>
          <a:chExt cx="0" cy="0"/>
        </a:xfrm>
      </p:grpSpPr>
      <p:sp>
        <p:nvSpPr>
          <p:cNvPr id="451" name="Google Shape;451;g30461f327b8_0_172:notes"/>
          <p:cNvSpPr/>
          <p:nvPr>
            <p:ph idx="2" type="sldImg"/>
          </p:nvPr>
        </p:nvSpPr>
        <p:spPr>
          <a:xfrm>
            <a:off x="378034" y="744735"/>
            <a:ext cx="6043800" cy="3723600"/>
          </a:xfrm>
          <a:custGeom>
            <a:rect b="b" l="l" r="r" t="t"/>
            <a:pathLst>
              <a:path extrusionOk="0" h="120000" w="120000">
                <a:moveTo>
                  <a:pt x="0" y="0"/>
                </a:moveTo>
                <a:lnTo>
                  <a:pt x="120000" y="0"/>
                </a:lnTo>
                <a:lnTo>
                  <a:pt x="120000" y="120000"/>
                </a:lnTo>
                <a:lnTo>
                  <a:pt x="0" y="120000"/>
                </a:lnTo>
                <a:close/>
              </a:path>
            </a:pathLst>
          </a:custGeom>
        </p:spPr>
      </p:sp>
      <p:sp>
        <p:nvSpPr>
          <p:cNvPr id="452" name="Google Shape;452;g30461f327b8_0_172:notes"/>
          <p:cNvSpPr txBox="1"/>
          <p:nvPr>
            <p:ph idx="1" type="body"/>
          </p:nvPr>
        </p:nvSpPr>
        <p:spPr>
          <a:xfrm>
            <a:off x="679925" y="4716655"/>
            <a:ext cx="5439300" cy="4468500"/>
          </a:xfrm>
          <a:prstGeom prst="rect">
            <a:avLst/>
          </a:prstGeom>
        </p:spPr>
        <p:txBody>
          <a:bodyPr anchorCtr="0" anchor="t" bIns="46100" lIns="92200" spcFirstLastPara="1" rIns="92200" wrap="square" tIns="46100">
            <a:noAutofit/>
          </a:bodyPr>
          <a:lstStyle/>
          <a:p>
            <a:pPr indent="0" lvl="0" marL="0" rtl="0" algn="l">
              <a:spcBef>
                <a:spcPts val="36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8" name="Shape 458"/>
        <p:cNvGrpSpPr/>
        <p:nvPr/>
      </p:nvGrpSpPr>
      <p:grpSpPr>
        <a:xfrm>
          <a:off x="0" y="0"/>
          <a:ext cx="0" cy="0"/>
          <a:chOff x="0" y="0"/>
          <a:chExt cx="0" cy="0"/>
        </a:xfrm>
      </p:grpSpPr>
      <p:sp>
        <p:nvSpPr>
          <p:cNvPr id="459" name="Google Shape;459;g30461f327b8_0_179:notes"/>
          <p:cNvSpPr/>
          <p:nvPr>
            <p:ph idx="2" type="sldImg"/>
          </p:nvPr>
        </p:nvSpPr>
        <p:spPr>
          <a:xfrm>
            <a:off x="378034" y="744735"/>
            <a:ext cx="6043800" cy="3723600"/>
          </a:xfrm>
          <a:custGeom>
            <a:rect b="b" l="l" r="r" t="t"/>
            <a:pathLst>
              <a:path extrusionOk="0" h="120000" w="120000">
                <a:moveTo>
                  <a:pt x="0" y="0"/>
                </a:moveTo>
                <a:lnTo>
                  <a:pt x="120000" y="0"/>
                </a:lnTo>
                <a:lnTo>
                  <a:pt x="120000" y="120000"/>
                </a:lnTo>
                <a:lnTo>
                  <a:pt x="0" y="120000"/>
                </a:lnTo>
                <a:close/>
              </a:path>
            </a:pathLst>
          </a:custGeom>
        </p:spPr>
      </p:sp>
      <p:sp>
        <p:nvSpPr>
          <p:cNvPr id="460" name="Google Shape;460;g30461f327b8_0_179:notes"/>
          <p:cNvSpPr txBox="1"/>
          <p:nvPr>
            <p:ph idx="1" type="body"/>
          </p:nvPr>
        </p:nvSpPr>
        <p:spPr>
          <a:xfrm>
            <a:off x="679925" y="4716655"/>
            <a:ext cx="5439300" cy="4468500"/>
          </a:xfrm>
          <a:prstGeom prst="rect">
            <a:avLst/>
          </a:prstGeom>
        </p:spPr>
        <p:txBody>
          <a:bodyPr anchorCtr="0" anchor="t" bIns="46100" lIns="92200" spcFirstLastPara="1" rIns="92200" wrap="square" tIns="46100">
            <a:noAutofit/>
          </a:bodyPr>
          <a:lstStyle/>
          <a:p>
            <a:pPr indent="0" lvl="0" marL="0" rtl="0" algn="l">
              <a:spcBef>
                <a:spcPts val="36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3" name="Shape 13"/>
        <p:cNvGrpSpPr/>
        <p:nvPr/>
      </p:nvGrpSpPr>
      <p:grpSpPr>
        <a:xfrm>
          <a:off x="0" y="0"/>
          <a:ext cx="0" cy="0"/>
          <a:chOff x="0" y="0"/>
          <a:chExt cx="0" cy="0"/>
        </a:xfrm>
      </p:grpSpPr>
      <p:sp>
        <p:nvSpPr>
          <p:cNvPr id="14" name="Google Shape;14;g307ccc52c23_0_4"/>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5" name="Google Shape;15;g307ccc52c23_0_4"/>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6" name="Google Shape;16;g307ccc52c23_0_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 name="Shape 17"/>
        <p:cNvGrpSpPr/>
        <p:nvPr/>
      </p:nvGrpSpPr>
      <p:grpSpPr>
        <a:xfrm>
          <a:off x="0" y="0"/>
          <a:ext cx="0" cy="0"/>
          <a:chOff x="0" y="0"/>
          <a:chExt cx="0" cy="0"/>
        </a:xfrm>
      </p:grpSpPr>
      <p:sp>
        <p:nvSpPr>
          <p:cNvPr id="18" name="Google Shape;18;g307ccc52c23_0_8"/>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9" name="Google Shape;19;g307ccc52c23_0_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0" name="Shape 20"/>
        <p:cNvGrpSpPr/>
        <p:nvPr/>
      </p:nvGrpSpPr>
      <p:grpSpPr>
        <a:xfrm>
          <a:off x="0" y="0"/>
          <a:ext cx="0" cy="0"/>
          <a:chOff x="0" y="0"/>
          <a:chExt cx="0" cy="0"/>
        </a:xfrm>
      </p:grpSpPr>
      <p:sp>
        <p:nvSpPr>
          <p:cNvPr id="21" name="Google Shape;21;g307ccc52c23_0_11"/>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g307ccc52c23_0_11"/>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3" name="Google Shape;23;g307ccc52c23_0_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4" name="Shape 24"/>
        <p:cNvGrpSpPr/>
        <p:nvPr/>
      </p:nvGrpSpPr>
      <p:grpSpPr>
        <a:xfrm>
          <a:off x="0" y="0"/>
          <a:ext cx="0" cy="0"/>
          <a:chOff x="0" y="0"/>
          <a:chExt cx="0" cy="0"/>
        </a:xfrm>
      </p:grpSpPr>
      <p:sp>
        <p:nvSpPr>
          <p:cNvPr id="25" name="Google Shape;25;g307ccc52c23_0_1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6" name="Google Shape;26;g307ccc52c23_0_1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7" name="Google Shape;27;g307ccc52c23_0_1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8" name="Google Shape;28;g307ccc52c23_0_1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9" name="Shape 29"/>
        <p:cNvGrpSpPr/>
        <p:nvPr/>
      </p:nvGrpSpPr>
      <p:grpSpPr>
        <a:xfrm>
          <a:off x="0" y="0"/>
          <a:ext cx="0" cy="0"/>
          <a:chOff x="0" y="0"/>
          <a:chExt cx="0" cy="0"/>
        </a:xfrm>
      </p:grpSpPr>
      <p:sp>
        <p:nvSpPr>
          <p:cNvPr id="30" name="Google Shape;30;g307ccc52c23_0_20"/>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31" name="Google Shape;31;g307ccc52c23_0_2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2" name="Shape 32"/>
        <p:cNvGrpSpPr/>
        <p:nvPr/>
      </p:nvGrpSpPr>
      <p:grpSpPr>
        <a:xfrm>
          <a:off x="0" y="0"/>
          <a:ext cx="0" cy="0"/>
          <a:chOff x="0" y="0"/>
          <a:chExt cx="0" cy="0"/>
        </a:xfrm>
      </p:grpSpPr>
      <p:sp>
        <p:nvSpPr>
          <p:cNvPr id="33" name="Google Shape;33;g307ccc52c23_0_23"/>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4" name="Google Shape;34;g307ccc52c23_0_23"/>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5" name="Google Shape;35;g307ccc52c23_0_2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6" name="Shape 36"/>
        <p:cNvGrpSpPr/>
        <p:nvPr/>
      </p:nvGrpSpPr>
      <p:grpSpPr>
        <a:xfrm>
          <a:off x="0" y="0"/>
          <a:ext cx="0" cy="0"/>
          <a:chOff x="0" y="0"/>
          <a:chExt cx="0" cy="0"/>
        </a:xfrm>
      </p:grpSpPr>
      <p:sp>
        <p:nvSpPr>
          <p:cNvPr id="37" name="Google Shape;37;g307ccc52c23_0_27"/>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8" name="Google Shape;38;g307ccc52c23_0_2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9" name="Shape 39"/>
        <p:cNvGrpSpPr/>
        <p:nvPr/>
      </p:nvGrpSpPr>
      <p:grpSpPr>
        <a:xfrm>
          <a:off x="0" y="0"/>
          <a:ext cx="0" cy="0"/>
          <a:chOff x="0" y="0"/>
          <a:chExt cx="0" cy="0"/>
        </a:xfrm>
      </p:grpSpPr>
      <p:sp>
        <p:nvSpPr>
          <p:cNvPr id="40" name="Google Shape;40;g307ccc52c23_0_30"/>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g307ccc52c23_0_30"/>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42" name="Google Shape;42;g307ccc52c23_0_30"/>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3" name="Google Shape;43;g307ccc52c23_0_30"/>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4" name="Google Shape;44;g307ccc52c23_0_3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5" name="Shape 45"/>
        <p:cNvGrpSpPr/>
        <p:nvPr/>
      </p:nvGrpSpPr>
      <p:grpSpPr>
        <a:xfrm>
          <a:off x="0" y="0"/>
          <a:ext cx="0" cy="0"/>
          <a:chOff x="0" y="0"/>
          <a:chExt cx="0" cy="0"/>
        </a:xfrm>
      </p:grpSpPr>
      <p:sp>
        <p:nvSpPr>
          <p:cNvPr id="46" name="Google Shape;46;g307ccc52c23_0_36"/>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7" name="Google Shape;47;g307ccc52c23_0_3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8" name="Shape 48"/>
        <p:cNvGrpSpPr/>
        <p:nvPr/>
      </p:nvGrpSpPr>
      <p:grpSpPr>
        <a:xfrm>
          <a:off x="0" y="0"/>
          <a:ext cx="0" cy="0"/>
          <a:chOff x="0" y="0"/>
          <a:chExt cx="0" cy="0"/>
        </a:xfrm>
      </p:grpSpPr>
      <p:sp>
        <p:nvSpPr>
          <p:cNvPr id="49" name="Google Shape;49;g307ccc52c23_0_39"/>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50" name="Google Shape;50;g307ccc52c23_0_39"/>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51" name="Google Shape;51;g307ccc52c23_0_3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2" name="Shape 52"/>
        <p:cNvGrpSpPr/>
        <p:nvPr/>
      </p:nvGrpSpPr>
      <p:grpSpPr>
        <a:xfrm>
          <a:off x="0" y="0"/>
          <a:ext cx="0" cy="0"/>
          <a:chOff x="0" y="0"/>
          <a:chExt cx="0" cy="0"/>
        </a:xfrm>
      </p:grpSpPr>
      <p:sp>
        <p:nvSpPr>
          <p:cNvPr id="53" name="Google Shape;53;g307ccc52c23_0_4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4" name="Shape 54"/>
        <p:cNvGrpSpPr/>
        <p:nvPr/>
      </p:nvGrpSpPr>
      <p:grpSpPr>
        <a:xfrm>
          <a:off x="0" y="0"/>
          <a:ext cx="0" cy="0"/>
          <a:chOff x="0" y="0"/>
          <a:chExt cx="0" cy="0"/>
        </a:xfrm>
      </p:grpSpPr>
      <p:sp>
        <p:nvSpPr>
          <p:cNvPr id="55" name="Google Shape;55;g307ccc52c23_0_45"/>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56" name="Google Shape;56;g307ccc52c23_0_45"/>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7" name="Google Shape;57;g307ccc52c23_0_4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58" name="Google Shape;58;g307ccc52c23_0_4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59" name="Google Shape;59;g307ccc52c23_0_4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9" name="Shape 9"/>
        <p:cNvGrpSpPr/>
        <p:nvPr/>
      </p:nvGrpSpPr>
      <p:grpSpPr>
        <a:xfrm>
          <a:off x="0" y="0"/>
          <a:ext cx="0" cy="0"/>
          <a:chOff x="0" y="0"/>
          <a:chExt cx="0" cy="0"/>
        </a:xfrm>
      </p:grpSpPr>
      <p:sp>
        <p:nvSpPr>
          <p:cNvPr id="10" name="Google Shape;10;g307ccc52c23_0_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11" name="Google Shape;11;g307ccc52c23_0_0"/>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12" name="Google Shape;12;g307ccc52c23_0_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fade/>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 Id="rId3"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 Id="rId3" Type="http://schemas.openxmlformats.org/officeDocument/2006/relationships/image" Target="../media/image3.png"/><Relationship Id="rId4" Type="http://schemas.openxmlformats.org/officeDocument/2006/relationships/image" Target="../media/image17.png"/><Relationship Id="rId5"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 Id="rId3"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 Id="rId3"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 Id="rId3" Type="http://schemas.openxmlformats.org/officeDocument/2006/relationships/image" Target="../media/image3.png"/><Relationship Id="rId4" Type="http://schemas.openxmlformats.org/officeDocument/2006/relationships/hyperlink" Target="https://sites.google.com/kingsacademies.uk/y11revision/home" TargetMode="External"/><Relationship Id="rId5" Type="http://schemas.openxmlformats.org/officeDocument/2006/relationships/image" Target="../media/image2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 Id="rId3"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 Id="rId3"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 Id="rId3"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6.xml"/><Relationship Id="rId3" Type="http://schemas.openxmlformats.org/officeDocument/2006/relationships/image" Target="../media/image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7.xml"/><Relationship Id="rId3"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 Id="rId3" Type="http://schemas.openxmlformats.org/officeDocument/2006/relationships/image" Target="../media/image3.png"/><Relationship Id="rId4" Type="http://schemas.openxmlformats.org/officeDocument/2006/relationships/hyperlink" Target="mailto:oliver.johnson-walker@kingsacademies.uk" TargetMode="External"/><Relationship Id="rId5" Type="http://schemas.openxmlformats.org/officeDocument/2006/relationships/image" Target="../media/image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9.xml"/><Relationship Id="rId3" Type="http://schemas.openxmlformats.org/officeDocument/2006/relationships/comments" Target="../comments/comment1.xml"/><Relationship Id="rId4" Type="http://schemas.openxmlformats.org/officeDocument/2006/relationships/image" Target="../media/image3.png"/><Relationship Id="rId5"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0.xml"/><Relationship Id="rId3" Type="http://schemas.openxmlformats.org/officeDocument/2006/relationships/image" Target="../media/image3.png"/><Relationship Id="rId4" Type="http://schemas.openxmlformats.org/officeDocument/2006/relationships/hyperlink" Target="mailto:amy.Sebbage@kingsacademies.uk" TargetMode="External"/><Relationship Id="rId5" Type="http://schemas.openxmlformats.org/officeDocument/2006/relationships/image" Target="../media/image1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1.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9.png"/><Relationship Id="rId6" Type="http://schemas.openxmlformats.org/officeDocument/2006/relationships/image" Target="../media/image2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2.xml"/><Relationship Id="rId3" Type="http://schemas.openxmlformats.org/officeDocument/2006/relationships/image" Target="../media/image3.png"/><Relationship Id="rId4" Type="http://schemas.openxmlformats.org/officeDocument/2006/relationships/hyperlink" Target="mailto:james.baldwin@kingsacademies.uk"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3.xml"/><Relationship Id="rId3" Type="http://schemas.openxmlformats.org/officeDocument/2006/relationships/image" Target="../media/image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4.xml"/><Relationship Id="rId3" Type="http://schemas.openxmlformats.org/officeDocument/2006/relationships/image" Target="../media/image3.png"/></Relationships>
</file>

<file path=ppt/slides/_rels/slide25.xml.rels><?xml version="1.0" encoding="UTF-8" standalone="yes"?><Relationships xmlns="http://schemas.openxmlformats.org/package/2006/relationships"><Relationship Id="rId11" Type="http://schemas.openxmlformats.org/officeDocument/2006/relationships/image" Target="../media/image5.png"/><Relationship Id="rId10" Type="http://schemas.openxmlformats.org/officeDocument/2006/relationships/image" Target="../media/image8.jpg"/><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13.jpg"/><Relationship Id="rId4" Type="http://schemas.openxmlformats.org/officeDocument/2006/relationships/image" Target="../media/image14.jpg"/><Relationship Id="rId9" Type="http://schemas.openxmlformats.org/officeDocument/2006/relationships/image" Target="../media/image12.jpg"/><Relationship Id="rId5" Type="http://schemas.openxmlformats.org/officeDocument/2006/relationships/image" Target="../media/image22.jpg"/><Relationship Id="rId6" Type="http://schemas.openxmlformats.org/officeDocument/2006/relationships/image" Target="../media/image18.jpg"/><Relationship Id="rId7" Type="http://schemas.openxmlformats.org/officeDocument/2006/relationships/image" Target="../media/image11.jpg"/><Relationship Id="rId8" Type="http://schemas.openxmlformats.org/officeDocument/2006/relationships/image" Target="../media/image15.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13.jp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13.jp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13.jpg"/><Relationship Id="rId4" Type="http://schemas.openxmlformats.org/officeDocument/2006/relationships/image" Target="../media/image5.png"/><Relationship Id="rId5" Type="http://schemas.openxmlformats.org/officeDocument/2006/relationships/hyperlink" Target="mailto:careers.bi@kingsacademies.uk" TargetMode="External"/><Relationship Id="rId6" Type="http://schemas.openxmlformats.org/officeDocument/2006/relationships/hyperlink" Target="http://www.youtube.com/watch?v=p3GIyXM0yCQ" TargetMode="External"/><Relationship Id="rId7" Type="http://schemas.openxmlformats.org/officeDocument/2006/relationships/image" Target="../media/image19.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g3021284cce6_0_85"/>
          <p:cNvSpPr txBox="1"/>
          <p:nvPr>
            <p:ph idx="1" type="body"/>
          </p:nvPr>
        </p:nvSpPr>
        <p:spPr>
          <a:xfrm>
            <a:off x="52850" y="1815224"/>
            <a:ext cx="8830500" cy="3001200"/>
          </a:xfrm>
          <a:prstGeom prst="rect">
            <a:avLst/>
          </a:prstGeom>
          <a:noFill/>
          <a:ln>
            <a:noFill/>
          </a:ln>
        </p:spPr>
        <p:txBody>
          <a:bodyPr anchorCtr="0" anchor="t" bIns="34275" lIns="68575" spcFirstLastPara="1" rIns="68575" wrap="square" tIns="34275">
            <a:normAutofit/>
          </a:bodyPr>
          <a:lstStyle/>
          <a:p>
            <a:pPr indent="0" lvl="0" marL="342900" marR="0" rtl="0" algn="l">
              <a:lnSpc>
                <a:spcPct val="100000"/>
              </a:lnSpc>
              <a:spcBef>
                <a:spcPts val="500"/>
              </a:spcBef>
              <a:spcAft>
                <a:spcPts val="0"/>
              </a:spcAft>
              <a:buSzPts val="1400"/>
              <a:buNone/>
            </a:pPr>
            <a:r>
              <a:t/>
            </a:r>
            <a:endParaRPr sz="2600">
              <a:solidFill>
                <a:schemeClr val="dk1"/>
              </a:solidFill>
            </a:endParaRPr>
          </a:p>
          <a:p>
            <a:pPr indent="0" lvl="0" marL="342900" marR="0" rtl="0" algn="l">
              <a:lnSpc>
                <a:spcPct val="100000"/>
              </a:lnSpc>
              <a:spcBef>
                <a:spcPts val="500"/>
              </a:spcBef>
              <a:spcAft>
                <a:spcPts val="0"/>
              </a:spcAft>
              <a:buSzPts val="1400"/>
              <a:buNone/>
            </a:pPr>
            <a:r>
              <a:t/>
            </a:r>
            <a:endParaRPr sz="2600">
              <a:solidFill>
                <a:schemeClr val="dk1"/>
              </a:solidFill>
            </a:endParaRPr>
          </a:p>
          <a:p>
            <a:pPr indent="0" lvl="0" marL="0" marR="0" rtl="0" algn="l">
              <a:lnSpc>
                <a:spcPct val="100000"/>
              </a:lnSpc>
              <a:spcBef>
                <a:spcPts val="500"/>
              </a:spcBef>
              <a:spcAft>
                <a:spcPts val="0"/>
              </a:spcAft>
              <a:buClr>
                <a:schemeClr val="dk1"/>
              </a:buClr>
              <a:buSzPts val="2400"/>
              <a:buFont typeface="Arial"/>
              <a:buNone/>
            </a:pPr>
            <a:r>
              <a:t/>
            </a:r>
            <a:endParaRPr sz="2000"/>
          </a:p>
        </p:txBody>
      </p:sp>
      <p:sp>
        <p:nvSpPr>
          <p:cNvPr id="65" name="Google Shape;65;g3021284cce6_0_85"/>
          <p:cNvSpPr txBox="1"/>
          <p:nvPr/>
        </p:nvSpPr>
        <p:spPr>
          <a:xfrm>
            <a:off x="-11112" y="4863703"/>
            <a:ext cx="9155100" cy="2739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FFFFFF"/>
              </a:buClr>
              <a:buSzPts val="1100"/>
              <a:buFont typeface="Calibri"/>
              <a:buNone/>
            </a:pPr>
            <a:r>
              <a:rPr b="0" i="1" lang="en-GB" sz="1100" u="none" cap="none" strike="noStrike">
                <a:solidFill>
                  <a:srgbClr val="FFFFFF"/>
                </a:solidFill>
                <a:latin typeface="Calibri"/>
                <a:ea typeface="Calibri"/>
                <a:cs typeface="Calibri"/>
                <a:sym typeface="Calibri"/>
              </a:rPr>
              <a:t>Opportunity and Success on a Global Stage</a:t>
            </a:r>
            <a:endParaRPr b="0" i="0" sz="1100" u="none" cap="none" strike="noStrike">
              <a:solidFill>
                <a:srgbClr val="000000"/>
              </a:solidFill>
              <a:latin typeface="Arial"/>
              <a:ea typeface="Arial"/>
              <a:cs typeface="Arial"/>
              <a:sym typeface="Arial"/>
            </a:endParaRPr>
          </a:p>
        </p:txBody>
      </p:sp>
      <p:sp>
        <p:nvSpPr>
          <p:cNvPr id="66" name="Google Shape;66;g3021284cce6_0_85"/>
          <p:cNvSpPr txBox="1"/>
          <p:nvPr/>
        </p:nvSpPr>
        <p:spPr>
          <a:xfrm>
            <a:off x="26400" y="0"/>
            <a:ext cx="9091200" cy="4035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chemeClr val="dk1"/>
              </a:buClr>
              <a:buSzPts val="1400"/>
              <a:buFont typeface="Arial"/>
              <a:buNone/>
            </a:pPr>
            <a:r>
              <a:t/>
            </a:r>
            <a:endParaRPr b="0" i="0" sz="14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400"/>
              <a:buFont typeface="Calibri"/>
              <a:buNone/>
            </a:pPr>
            <a:r>
              <a:rPr b="0" i="0" lang="en-GB" sz="1400" u="none" cap="none" strike="noStrike">
                <a:solidFill>
                  <a:srgbClr val="FFFFFF"/>
                </a:solidFill>
                <a:latin typeface="Calibri"/>
                <a:ea typeface="Calibri"/>
                <a:cs typeface="Calibri"/>
                <a:sym typeface="Calibri"/>
              </a:rPr>
              <a:t>King’s Academy Binfield; </a:t>
            </a:r>
            <a:r>
              <a:rPr b="0" i="1" lang="en-GB" sz="1100" u="none" cap="none" strike="noStrike">
                <a:solidFill>
                  <a:srgbClr val="FFFFFF"/>
                </a:solidFill>
                <a:latin typeface="Calibri"/>
                <a:ea typeface="Calibri"/>
                <a:cs typeface="Calibri"/>
                <a:sym typeface="Calibri"/>
              </a:rPr>
              <a:t>Dare to be remarkable</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1" sz="1100" u="none" cap="none" strike="noStrike">
              <a:solidFill>
                <a:srgbClr val="FFFFFF"/>
              </a:solidFill>
              <a:latin typeface="Calibri"/>
              <a:ea typeface="Calibri"/>
              <a:cs typeface="Calibri"/>
              <a:sym typeface="Calibri"/>
            </a:endParaRPr>
          </a:p>
        </p:txBody>
      </p:sp>
      <p:pic>
        <p:nvPicPr>
          <p:cNvPr id="67" name="Google Shape;67;g3021284cce6_0_85"/>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68" name="Google Shape;68;g3021284cce6_0_85"/>
          <p:cNvSpPr txBox="1"/>
          <p:nvPr>
            <p:ph idx="1" type="body"/>
          </p:nvPr>
        </p:nvSpPr>
        <p:spPr>
          <a:xfrm>
            <a:off x="52850" y="1055229"/>
            <a:ext cx="8830500" cy="2217300"/>
          </a:xfrm>
          <a:prstGeom prst="rect">
            <a:avLst/>
          </a:prstGeom>
          <a:noFill/>
          <a:ln>
            <a:noFill/>
          </a:ln>
        </p:spPr>
        <p:txBody>
          <a:bodyPr anchorCtr="0" anchor="t" bIns="34275" lIns="68575" spcFirstLastPara="1" rIns="68575" wrap="square" tIns="34275">
            <a:normAutofit fontScale="85000" lnSpcReduction="20000"/>
          </a:bodyPr>
          <a:lstStyle/>
          <a:p>
            <a:pPr indent="0" lvl="0" marL="0" marR="0" rtl="0" algn="l">
              <a:lnSpc>
                <a:spcPct val="100000"/>
              </a:lnSpc>
              <a:spcBef>
                <a:spcPts val="500"/>
              </a:spcBef>
              <a:spcAft>
                <a:spcPts val="0"/>
              </a:spcAft>
              <a:buSzPct val="53846"/>
              <a:buNone/>
            </a:pPr>
            <a:r>
              <a:t/>
            </a:r>
            <a:endParaRPr sz="2600">
              <a:latin typeface="Arial"/>
              <a:ea typeface="Arial"/>
              <a:cs typeface="Arial"/>
              <a:sym typeface="Arial"/>
            </a:endParaRPr>
          </a:p>
          <a:p>
            <a:pPr indent="0" lvl="0" marL="0" marR="0" rtl="0" algn="l">
              <a:lnSpc>
                <a:spcPct val="100000"/>
              </a:lnSpc>
              <a:spcBef>
                <a:spcPts val="500"/>
              </a:spcBef>
              <a:spcAft>
                <a:spcPts val="0"/>
              </a:spcAft>
              <a:buSzPct val="53846"/>
              <a:buNone/>
            </a:pPr>
            <a:r>
              <a:t/>
            </a:r>
            <a:endParaRPr sz="2600">
              <a:latin typeface="Arial"/>
              <a:ea typeface="Arial"/>
              <a:cs typeface="Arial"/>
              <a:sym typeface="Arial"/>
            </a:endParaRPr>
          </a:p>
          <a:p>
            <a:pPr indent="0" lvl="0" marL="0" marR="0" rtl="0" algn="ctr">
              <a:lnSpc>
                <a:spcPct val="100000"/>
              </a:lnSpc>
              <a:spcBef>
                <a:spcPts val="500"/>
              </a:spcBef>
              <a:spcAft>
                <a:spcPts val="0"/>
              </a:spcAft>
              <a:buClr>
                <a:schemeClr val="dk1"/>
              </a:buClr>
              <a:buSzPct val="42262"/>
              <a:buFont typeface="Arial"/>
              <a:buNone/>
            </a:pPr>
            <a:r>
              <a:rPr lang="en-GB" sz="5678">
                <a:solidFill>
                  <a:schemeClr val="dk1"/>
                </a:solidFill>
                <a:latin typeface="Arial"/>
                <a:ea typeface="Arial"/>
                <a:cs typeface="Arial"/>
                <a:sym typeface="Arial"/>
              </a:rPr>
              <a:t>Year 10 Information Evening</a:t>
            </a:r>
            <a:endParaRPr sz="5978">
              <a:solidFill>
                <a:schemeClr val="dk1"/>
              </a:solidFill>
              <a:latin typeface="Arial"/>
              <a:ea typeface="Arial"/>
              <a:cs typeface="Arial"/>
              <a:sym typeface="Arial"/>
            </a:endParaRPr>
          </a:p>
          <a:p>
            <a:pPr indent="0" lvl="0" marL="0" marR="0" rtl="0" algn="l">
              <a:lnSpc>
                <a:spcPct val="100000"/>
              </a:lnSpc>
              <a:spcBef>
                <a:spcPts val="500"/>
              </a:spcBef>
              <a:spcAft>
                <a:spcPts val="0"/>
              </a:spcAft>
              <a:buClr>
                <a:schemeClr val="dk1"/>
              </a:buClr>
              <a:buSzPct val="82758"/>
              <a:buFont typeface="Arial"/>
              <a:buNone/>
            </a:pPr>
            <a:r>
              <a:t/>
            </a:r>
            <a:endParaRPr sz="2900">
              <a:latin typeface="Arial"/>
              <a:ea typeface="Arial"/>
              <a:cs typeface="Arial"/>
              <a:sym typeface="Arial"/>
            </a:endParaRPr>
          </a:p>
          <a:p>
            <a:pPr indent="0" lvl="0" marL="342900" rtl="0" algn="l">
              <a:lnSpc>
                <a:spcPct val="100000"/>
              </a:lnSpc>
              <a:spcBef>
                <a:spcPts val="500"/>
              </a:spcBef>
              <a:spcAft>
                <a:spcPts val="500"/>
              </a:spcAft>
              <a:buClr>
                <a:schemeClr val="dk1"/>
              </a:buClr>
              <a:buSzPts val="680"/>
              <a:buFont typeface="Arial"/>
              <a:buNone/>
            </a:pPr>
            <a:r>
              <a:t/>
            </a:r>
            <a:endParaRPr sz="3800">
              <a:latin typeface="Arial"/>
              <a:ea typeface="Arial"/>
              <a:cs typeface="Arial"/>
              <a:sym typeface="Arial"/>
            </a:endParaRPr>
          </a:p>
        </p:txBody>
      </p:sp>
      <p:sp>
        <p:nvSpPr>
          <p:cNvPr id="69" name="Google Shape;69;g3021284cce6_0_85"/>
          <p:cNvSpPr txBox="1"/>
          <p:nvPr/>
        </p:nvSpPr>
        <p:spPr>
          <a:xfrm>
            <a:off x="271475" y="3829763"/>
            <a:ext cx="7029600" cy="815700"/>
          </a:xfrm>
          <a:prstGeom prst="rect">
            <a:avLst/>
          </a:prstGeom>
          <a:noFill/>
          <a:ln>
            <a:noFill/>
          </a:ln>
        </p:spPr>
        <p:txBody>
          <a:bodyPr anchorCtr="0" anchor="t" bIns="68575" lIns="68575" spcFirstLastPara="1" rIns="68575" wrap="square" tIns="68575">
            <a:spAutoFit/>
          </a:bodyPr>
          <a:lstStyle/>
          <a:p>
            <a:pPr indent="0" lvl="0" marL="0" marR="0" rtl="0" algn="l">
              <a:lnSpc>
                <a:spcPct val="100000"/>
              </a:lnSpc>
              <a:spcBef>
                <a:spcPts val="0"/>
              </a:spcBef>
              <a:spcAft>
                <a:spcPts val="0"/>
              </a:spcAft>
              <a:buClr>
                <a:srgbClr val="000000"/>
              </a:buClr>
              <a:buSzPts val="2200"/>
              <a:buFont typeface="Arial"/>
              <a:buNone/>
            </a:pPr>
            <a:r>
              <a:rPr b="1" i="1" lang="en-GB" sz="2200"/>
              <a:t>DARE to be remarkable </a:t>
            </a:r>
            <a:endParaRPr b="1" i="1" sz="2200" u="none" cap="none" strike="noStrike">
              <a:solidFill>
                <a:srgbClr val="000000"/>
              </a:solidFill>
            </a:endParaRPr>
          </a:p>
          <a:p>
            <a:pPr indent="0" lvl="0" marL="0" marR="0" rtl="0" algn="l">
              <a:lnSpc>
                <a:spcPct val="100000"/>
              </a:lnSpc>
              <a:spcBef>
                <a:spcPts val="0"/>
              </a:spcBef>
              <a:spcAft>
                <a:spcPts val="0"/>
              </a:spcAft>
              <a:buClr>
                <a:srgbClr val="000000"/>
              </a:buClr>
              <a:buSzPts val="2200"/>
              <a:buFont typeface="Arial"/>
              <a:buNone/>
            </a:pPr>
            <a:r>
              <a:rPr lang="en-GB" sz="2200"/>
              <a:t>October 2024</a:t>
            </a:r>
            <a:endParaRPr b="0" i="0" sz="2200" u="none" cap="none" strike="noStrik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g3021284cce6_0_271"/>
          <p:cNvSpPr txBox="1"/>
          <p:nvPr/>
        </p:nvSpPr>
        <p:spPr>
          <a:xfrm>
            <a:off x="-11112" y="4863703"/>
            <a:ext cx="9155100" cy="2739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FFFFFF"/>
              </a:buClr>
              <a:buSzPts val="1100"/>
              <a:buFont typeface="Calibri"/>
              <a:buNone/>
            </a:pPr>
            <a:r>
              <a:rPr b="0" i="1" lang="en-GB" sz="1100" u="none" cap="none" strike="noStrike">
                <a:solidFill>
                  <a:srgbClr val="FFFFFF"/>
                </a:solidFill>
                <a:latin typeface="Calibri"/>
                <a:ea typeface="Calibri"/>
                <a:cs typeface="Calibri"/>
                <a:sym typeface="Calibri"/>
              </a:rPr>
              <a:t>Opportunity and Success on a Global Stage</a:t>
            </a:r>
            <a:endParaRPr b="0" i="0" sz="1100" u="none" cap="none" strike="noStrike">
              <a:solidFill>
                <a:srgbClr val="000000"/>
              </a:solidFill>
              <a:latin typeface="Arial"/>
              <a:ea typeface="Arial"/>
              <a:cs typeface="Arial"/>
              <a:sym typeface="Arial"/>
            </a:endParaRPr>
          </a:p>
        </p:txBody>
      </p:sp>
      <p:sp>
        <p:nvSpPr>
          <p:cNvPr id="75" name="Google Shape;75;g3021284cce6_0_271"/>
          <p:cNvSpPr txBox="1"/>
          <p:nvPr/>
        </p:nvSpPr>
        <p:spPr>
          <a:xfrm>
            <a:off x="26400" y="0"/>
            <a:ext cx="9091200" cy="4035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chemeClr val="dk1"/>
              </a:buClr>
              <a:buSzPts val="1400"/>
              <a:buFont typeface="Arial"/>
              <a:buNone/>
            </a:pPr>
            <a:r>
              <a:t/>
            </a:r>
            <a:endParaRPr b="0" i="0" sz="14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400"/>
              <a:buFont typeface="Calibri"/>
              <a:buNone/>
            </a:pPr>
            <a:r>
              <a:rPr b="0" i="0" lang="en-GB" sz="1400" u="none" cap="none" strike="noStrike">
                <a:solidFill>
                  <a:srgbClr val="FFFFFF"/>
                </a:solidFill>
                <a:latin typeface="Calibri"/>
                <a:ea typeface="Calibri"/>
                <a:cs typeface="Calibri"/>
                <a:sym typeface="Calibri"/>
              </a:rPr>
              <a:t>King’s Academy Binfield; </a:t>
            </a:r>
            <a:r>
              <a:rPr b="0" i="1" lang="en-GB" sz="1100" u="none" cap="none" strike="noStrike">
                <a:solidFill>
                  <a:srgbClr val="FFFFFF"/>
                </a:solidFill>
                <a:latin typeface="Calibri"/>
                <a:ea typeface="Calibri"/>
                <a:cs typeface="Calibri"/>
                <a:sym typeface="Calibri"/>
              </a:rPr>
              <a:t>Dare to be remarkable</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1" sz="1100" u="none" cap="none" strike="noStrike">
              <a:solidFill>
                <a:srgbClr val="FFFFFF"/>
              </a:solidFill>
              <a:latin typeface="Calibri"/>
              <a:ea typeface="Calibri"/>
              <a:cs typeface="Calibri"/>
              <a:sym typeface="Calibri"/>
            </a:endParaRPr>
          </a:p>
        </p:txBody>
      </p:sp>
      <p:pic>
        <p:nvPicPr>
          <p:cNvPr id="76" name="Google Shape;76;g3021284cce6_0_271"/>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77" name="Google Shape;77;g3021284cce6_0_271"/>
          <p:cNvSpPr txBox="1"/>
          <p:nvPr/>
        </p:nvSpPr>
        <p:spPr>
          <a:xfrm>
            <a:off x="1079800" y="657225"/>
            <a:ext cx="7083600" cy="646500"/>
          </a:xfrm>
          <a:prstGeom prst="rect">
            <a:avLst/>
          </a:prstGeom>
          <a:noFill/>
          <a:ln>
            <a:noFill/>
          </a:ln>
        </p:spPr>
        <p:txBody>
          <a:bodyPr anchorCtr="0" anchor="t" bIns="68575" lIns="68575" spcFirstLastPara="1" rIns="68575" wrap="square" tIns="68575">
            <a:spAutoFit/>
          </a:bodyPr>
          <a:lstStyle/>
          <a:p>
            <a:pPr indent="0" lvl="0" marL="0" marR="0" rtl="0" algn="l">
              <a:lnSpc>
                <a:spcPct val="100000"/>
              </a:lnSpc>
              <a:spcBef>
                <a:spcPts val="0"/>
              </a:spcBef>
              <a:spcAft>
                <a:spcPts val="0"/>
              </a:spcAft>
              <a:buClr>
                <a:srgbClr val="000000"/>
              </a:buClr>
              <a:buSzPts val="1100"/>
              <a:buFont typeface="Arial"/>
              <a:buNone/>
            </a:pPr>
            <a:br>
              <a:rPr b="0" i="0" lang="en-GB" sz="1100" u="none" cap="none" strike="noStrike">
                <a:solidFill>
                  <a:srgbClr val="000000"/>
                </a:solidFill>
                <a:latin typeface="Calibri"/>
                <a:ea typeface="Calibri"/>
                <a:cs typeface="Calibri"/>
                <a:sym typeface="Calibri"/>
              </a:rPr>
            </a:br>
            <a:endParaRPr b="0" i="0" sz="2200" u="none" cap="none" strike="noStrike">
              <a:solidFill>
                <a:srgbClr val="000000"/>
              </a:solidFill>
              <a:latin typeface="Arial"/>
              <a:ea typeface="Arial"/>
              <a:cs typeface="Arial"/>
              <a:sym typeface="Arial"/>
            </a:endParaRPr>
          </a:p>
        </p:txBody>
      </p:sp>
      <p:sp>
        <p:nvSpPr>
          <p:cNvPr id="78" name="Google Shape;78;g3021284cce6_0_271"/>
          <p:cNvSpPr txBox="1"/>
          <p:nvPr/>
        </p:nvSpPr>
        <p:spPr>
          <a:xfrm>
            <a:off x="318725" y="657231"/>
            <a:ext cx="4592700" cy="307800"/>
          </a:xfrm>
          <a:prstGeom prst="rect">
            <a:avLst/>
          </a:prstGeom>
          <a:noFill/>
          <a:ln>
            <a:noFill/>
          </a:ln>
        </p:spPr>
        <p:txBody>
          <a:bodyPr anchorCtr="0" anchor="t" bIns="68575" lIns="68575" spcFirstLastPara="1" rIns="68575" wrap="square" tIns="68575">
            <a:spAutoFit/>
          </a:bodyPr>
          <a:lstStyle/>
          <a:p>
            <a:pPr indent="0" lvl="0" marL="0" marR="0" rtl="0" algn="l">
              <a:lnSpc>
                <a:spcPct val="100000"/>
              </a:lnSpc>
              <a:spcBef>
                <a:spcPts val="0"/>
              </a:spcBef>
              <a:spcAft>
                <a:spcPts val="0"/>
              </a:spcAft>
              <a:buClr>
                <a:srgbClr val="000000"/>
              </a:buClr>
              <a:buSzPts val="2400"/>
              <a:buFont typeface="Arial"/>
              <a:buNone/>
            </a:pPr>
            <a:r>
              <a:t/>
            </a:r>
            <a:endParaRPr b="0" i="0" sz="1100" u="none" cap="none" strike="noStrike">
              <a:solidFill>
                <a:schemeClr val="dk1"/>
              </a:solidFill>
              <a:latin typeface="Arial"/>
              <a:ea typeface="Arial"/>
              <a:cs typeface="Arial"/>
              <a:sym typeface="Arial"/>
            </a:endParaRPr>
          </a:p>
        </p:txBody>
      </p:sp>
      <p:sp>
        <p:nvSpPr>
          <p:cNvPr id="79" name="Google Shape;79;g3021284cce6_0_271"/>
          <p:cNvSpPr txBox="1"/>
          <p:nvPr/>
        </p:nvSpPr>
        <p:spPr>
          <a:xfrm>
            <a:off x="178650" y="445088"/>
            <a:ext cx="8095800" cy="3478800"/>
          </a:xfrm>
          <a:prstGeom prst="rect">
            <a:avLst/>
          </a:prstGeom>
          <a:noFill/>
          <a:ln>
            <a:noFill/>
          </a:ln>
        </p:spPr>
        <p:txBody>
          <a:bodyPr anchorCtr="0" anchor="t" bIns="68575" lIns="68575" spcFirstLastPara="1" rIns="68575" wrap="square" tIns="68575">
            <a:spAutoFit/>
          </a:bodyPr>
          <a:lstStyle/>
          <a:p>
            <a:pPr indent="0" lvl="0" marL="0" marR="0" rtl="0" algn="ctr">
              <a:lnSpc>
                <a:spcPct val="100000"/>
              </a:lnSpc>
              <a:spcBef>
                <a:spcPts val="0"/>
              </a:spcBef>
              <a:spcAft>
                <a:spcPts val="0"/>
              </a:spcAft>
              <a:buClr>
                <a:srgbClr val="000000"/>
              </a:buClr>
              <a:buSzPts val="1100"/>
              <a:buFont typeface="Arial"/>
              <a:buNone/>
            </a:pPr>
            <a:r>
              <a:rPr lang="en-GB" sz="2800"/>
              <a:t>What do we want for this year group…..</a:t>
            </a:r>
            <a:endParaRPr sz="2800"/>
          </a:p>
          <a:p>
            <a:pPr indent="0" lvl="0" marL="0" marR="0" rtl="0" algn="ctr">
              <a:lnSpc>
                <a:spcPct val="100000"/>
              </a:lnSpc>
              <a:spcBef>
                <a:spcPts val="0"/>
              </a:spcBef>
              <a:spcAft>
                <a:spcPts val="0"/>
              </a:spcAft>
              <a:buClr>
                <a:srgbClr val="000000"/>
              </a:buClr>
              <a:buSzPts val="1100"/>
              <a:buFont typeface="Arial"/>
              <a:buNone/>
            </a:pPr>
            <a:r>
              <a:t/>
            </a:r>
            <a:endParaRPr sz="3200"/>
          </a:p>
          <a:p>
            <a:pPr indent="0" lvl="0" marL="0" marR="0" rtl="0" algn="ctr">
              <a:lnSpc>
                <a:spcPct val="100000"/>
              </a:lnSpc>
              <a:spcBef>
                <a:spcPts val="0"/>
              </a:spcBef>
              <a:spcAft>
                <a:spcPts val="0"/>
              </a:spcAft>
              <a:buClr>
                <a:srgbClr val="000000"/>
              </a:buClr>
              <a:buSzPts val="1100"/>
              <a:buFont typeface="Arial"/>
              <a:buNone/>
            </a:pPr>
            <a:r>
              <a:t/>
            </a:r>
            <a:endParaRPr sz="3200"/>
          </a:p>
          <a:p>
            <a:pPr indent="-387350" lvl="0" marL="457200" marR="0" rtl="0" algn="l">
              <a:lnSpc>
                <a:spcPct val="100000"/>
              </a:lnSpc>
              <a:spcBef>
                <a:spcPts val="0"/>
              </a:spcBef>
              <a:spcAft>
                <a:spcPts val="0"/>
              </a:spcAft>
              <a:buSzPts val="2500"/>
              <a:buChar char="●"/>
            </a:pPr>
            <a:r>
              <a:rPr lang="en-GB" sz="2500"/>
              <a:t>Better than we thought you ever could be</a:t>
            </a:r>
            <a:endParaRPr sz="2500"/>
          </a:p>
          <a:p>
            <a:pPr indent="0" lvl="0" marL="457200" marR="0" rtl="0" algn="l">
              <a:lnSpc>
                <a:spcPct val="100000"/>
              </a:lnSpc>
              <a:spcBef>
                <a:spcPts val="0"/>
              </a:spcBef>
              <a:spcAft>
                <a:spcPts val="0"/>
              </a:spcAft>
              <a:buNone/>
            </a:pPr>
            <a:r>
              <a:t/>
            </a:r>
            <a:endParaRPr sz="2500"/>
          </a:p>
          <a:p>
            <a:pPr indent="-387350" lvl="0" marL="457200" marR="0" rtl="0" algn="l">
              <a:lnSpc>
                <a:spcPct val="100000"/>
              </a:lnSpc>
              <a:spcBef>
                <a:spcPts val="0"/>
              </a:spcBef>
              <a:spcAft>
                <a:spcPts val="0"/>
              </a:spcAft>
              <a:buSzPts val="2500"/>
              <a:buChar char="●"/>
            </a:pPr>
            <a:r>
              <a:rPr lang="en-GB" sz="2500"/>
              <a:t>Post 16 &amp; 18 options </a:t>
            </a:r>
            <a:endParaRPr sz="2500"/>
          </a:p>
          <a:p>
            <a:pPr indent="0" lvl="0" marL="457200" marR="0" rtl="0" algn="l">
              <a:lnSpc>
                <a:spcPct val="100000"/>
              </a:lnSpc>
              <a:spcBef>
                <a:spcPts val="0"/>
              </a:spcBef>
              <a:spcAft>
                <a:spcPts val="0"/>
              </a:spcAft>
              <a:buNone/>
            </a:pPr>
            <a:r>
              <a:t/>
            </a:r>
            <a:endParaRPr sz="2500"/>
          </a:p>
          <a:p>
            <a:pPr indent="-387350" lvl="0" marL="457200" marR="0" rtl="0" algn="l">
              <a:lnSpc>
                <a:spcPct val="100000"/>
              </a:lnSpc>
              <a:spcBef>
                <a:spcPts val="0"/>
              </a:spcBef>
              <a:spcAft>
                <a:spcPts val="0"/>
              </a:spcAft>
              <a:buSzPts val="2500"/>
              <a:buChar char="●"/>
            </a:pPr>
            <a:r>
              <a:rPr lang="en-GB" sz="2500"/>
              <a:t>Happy, kind, successful individuals</a:t>
            </a:r>
            <a:endParaRPr sz="2500"/>
          </a:p>
        </p:txBody>
      </p:sp>
      <p:sp>
        <p:nvSpPr>
          <p:cNvPr id="80" name="Google Shape;80;g3021284cce6_0_271"/>
          <p:cNvSpPr/>
          <p:nvPr/>
        </p:nvSpPr>
        <p:spPr>
          <a:xfrm>
            <a:off x="8771875" y="4816500"/>
            <a:ext cx="338400" cy="292200"/>
          </a:xfrm>
          <a:prstGeom prst="ellipse">
            <a:avLst/>
          </a:prstGeom>
          <a:solidFill>
            <a:srgbClr val="FF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g3021284cce6_1_65"/>
          <p:cNvSpPr txBox="1"/>
          <p:nvPr>
            <p:ph type="title"/>
          </p:nvPr>
        </p:nvSpPr>
        <p:spPr>
          <a:xfrm>
            <a:off x="528656" y="917165"/>
            <a:ext cx="8229600" cy="857400"/>
          </a:xfrm>
          <a:prstGeom prst="rect">
            <a:avLst/>
          </a:prstGeom>
          <a:noFill/>
          <a:ln>
            <a:noFill/>
          </a:ln>
        </p:spPr>
        <p:txBody>
          <a:bodyPr anchorCtr="0" anchor="t" bIns="34275" lIns="68575" spcFirstLastPara="1" rIns="68575" wrap="square" tIns="34275">
            <a:normAutofit fontScale="90000"/>
          </a:bodyPr>
          <a:lstStyle/>
          <a:p>
            <a:pPr indent="0" lvl="0" marL="0" rtl="0" algn="ctr">
              <a:lnSpc>
                <a:spcPct val="100000"/>
              </a:lnSpc>
              <a:spcBef>
                <a:spcPts val="0"/>
              </a:spcBef>
              <a:spcAft>
                <a:spcPts val="0"/>
              </a:spcAft>
              <a:buClr>
                <a:schemeClr val="dk1"/>
              </a:buClr>
              <a:buSzPct val="126923"/>
              <a:buFont typeface="Calibri"/>
              <a:buNone/>
            </a:pPr>
            <a:r>
              <a:t/>
            </a:r>
            <a:endParaRPr sz="2600">
              <a:solidFill>
                <a:srgbClr val="38761D"/>
              </a:solidFill>
            </a:endParaRPr>
          </a:p>
          <a:p>
            <a:pPr indent="0" lvl="0" marL="0" rtl="0" algn="ctr">
              <a:lnSpc>
                <a:spcPct val="100000"/>
              </a:lnSpc>
              <a:spcBef>
                <a:spcPts val="0"/>
              </a:spcBef>
              <a:spcAft>
                <a:spcPts val="0"/>
              </a:spcAft>
              <a:buClr>
                <a:schemeClr val="dk1"/>
              </a:buClr>
              <a:buSzPct val="126923"/>
              <a:buFont typeface="Calibri"/>
              <a:buNone/>
            </a:pPr>
            <a:r>
              <a:t/>
            </a:r>
            <a:endParaRPr sz="2600">
              <a:solidFill>
                <a:srgbClr val="38761D"/>
              </a:solidFill>
            </a:endParaRPr>
          </a:p>
        </p:txBody>
      </p:sp>
      <p:sp>
        <p:nvSpPr>
          <p:cNvPr id="86" name="Google Shape;86;g3021284cce6_1_65"/>
          <p:cNvSpPr txBox="1"/>
          <p:nvPr/>
        </p:nvSpPr>
        <p:spPr>
          <a:xfrm>
            <a:off x="-11112" y="4863703"/>
            <a:ext cx="9155100" cy="2739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FFFFFF"/>
              </a:buClr>
              <a:buSzPts val="1100"/>
              <a:buFont typeface="Calibri"/>
              <a:buNone/>
            </a:pPr>
            <a:r>
              <a:rPr b="0" i="1" lang="en-GB" sz="1100" u="none" cap="none" strike="noStrike">
                <a:solidFill>
                  <a:srgbClr val="FFFFFF"/>
                </a:solidFill>
                <a:latin typeface="Calibri"/>
                <a:ea typeface="Calibri"/>
                <a:cs typeface="Calibri"/>
                <a:sym typeface="Calibri"/>
              </a:rPr>
              <a:t>Opportunity and Success on a Global Stage</a:t>
            </a:r>
            <a:endParaRPr b="0" i="0" sz="1100" u="none" cap="none" strike="noStrike">
              <a:solidFill>
                <a:srgbClr val="000000"/>
              </a:solidFill>
              <a:latin typeface="Arial"/>
              <a:ea typeface="Arial"/>
              <a:cs typeface="Arial"/>
              <a:sym typeface="Arial"/>
            </a:endParaRPr>
          </a:p>
        </p:txBody>
      </p:sp>
      <p:sp>
        <p:nvSpPr>
          <p:cNvPr id="87" name="Google Shape;87;g3021284cce6_1_65"/>
          <p:cNvSpPr txBox="1"/>
          <p:nvPr/>
        </p:nvSpPr>
        <p:spPr>
          <a:xfrm>
            <a:off x="26400" y="0"/>
            <a:ext cx="9091200" cy="4035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chemeClr val="dk1"/>
              </a:buClr>
              <a:buSzPts val="1400"/>
              <a:buFont typeface="Arial"/>
              <a:buNone/>
            </a:pPr>
            <a:r>
              <a:t/>
            </a:r>
            <a:endParaRPr b="0" i="0" sz="14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400"/>
              <a:buFont typeface="Calibri"/>
              <a:buNone/>
            </a:pPr>
            <a:r>
              <a:rPr b="0" i="0" lang="en-GB" sz="1400" u="none" cap="none" strike="noStrike">
                <a:solidFill>
                  <a:srgbClr val="FFFFFF"/>
                </a:solidFill>
                <a:latin typeface="Calibri"/>
                <a:ea typeface="Calibri"/>
                <a:cs typeface="Calibri"/>
                <a:sym typeface="Calibri"/>
              </a:rPr>
              <a:t>King’s Academy Binfield; </a:t>
            </a:r>
            <a:r>
              <a:rPr b="0" i="1" lang="en-GB" sz="1100" u="none" cap="none" strike="noStrike">
                <a:solidFill>
                  <a:srgbClr val="FFFFFF"/>
                </a:solidFill>
                <a:latin typeface="Calibri"/>
                <a:ea typeface="Calibri"/>
                <a:cs typeface="Calibri"/>
                <a:sym typeface="Calibri"/>
              </a:rPr>
              <a:t>Dare to be remarkable</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1" sz="1100" u="none" cap="none" strike="noStrike">
              <a:solidFill>
                <a:srgbClr val="FFFFFF"/>
              </a:solidFill>
              <a:latin typeface="Calibri"/>
              <a:ea typeface="Calibri"/>
              <a:cs typeface="Calibri"/>
              <a:sym typeface="Calibri"/>
            </a:endParaRPr>
          </a:p>
        </p:txBody>
      </p:sp>
      <p:pic>
        <p:nvPicPr>
          <p:cNvPr id="88" name="Google Shape;88;g3021284cce6_1_65"/>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89" name="Google Shape;89;g3021284cce6_1_65"/>
          <p:cNvSpPr txBox="1"/>
          <p:nvPr>
            <p:ph type="title"/>
          </p:nvPr>
        </p:nvSpPr>
        <p:spPr>
          <a:xfrm>
            <a:off x="251520" y="411510"/>
            <a:ext cx="8280000" cy="621000"/>
          </a:xfrm>
          <a:prstGeom prst="rect">
            <a:avLst/>
          </a:prstGeom>
          <a:noFill/>
          <a:ln>
            <a:noFill/>
          </a:ln>
        </p:spPr>
        <p:txBody>
          <a:bodyPr anchorCtr="0" anchor="b" bIns="0" lIns="0" spcFirstLastPara="1" rIns="0" wrap="square" tIns="0">
            <a:noAutofit/>
          </a:bodyPr>
          <a:lstStyle/>
          <a:p>
            <a:pPr indent="0" lvl="0" marL="0" rtl="0" algn="l">
              <a:lnSpc>
                <a:spcPct val="100000"/>
              </a:lnSpc>
              <a:spcBef>
                <a:spcPts val="0"/>
              </a:spcBef>
              <a:spcAft>
                <a:spcPts val="0"/>
              </a:spcAft>
              <a:buSzPts val="1400"/>
              <a:buNone/>
            </a:pPr>
            <a:r>
              <a:rPr lang="en-GB"/>
              <a:t>Key members of the team</a:t>
            </a:r>
            <a:endParaRPr/>
          </a:p>
        </p:txBody>
      </p:sp>
      <p:sp>
        <p:nvSpPr>
          <p:cNvPr id="90" name="Google Shape;90;g3021284cce6_1_65"/>
          <p:cNvSpPr txBox="1"/>
          <p:nvPr/>
        </p:nvSpPr>
        <p:spPr>
          <a:xfrm>
            <a:off x="467525" y="1379149"/>
            <a:ext cx="8064000" cy="2862900"/>
          </a:xfrm>
          <a:prstGeom prst="rect">
            <a:avLst/>
          </a:prstGeom>
          <a:noFill/>
          <a:ln>
            <a:noFill/>
          </a:ln>
        </p:spPr>
        <p:txBody>
          <a:bodyPr anchorCtr="0" anchor="t" bIns="45700" lIns="91425" spcFirstLastPara="1" rIns="91425" wrap="square" tIns="45700">
            <a:spAutoFit/>
          </a:bodyPr>
          <a:lstStyle/>
          <a:p>
            <a:pPr indent="-342900" lvl="0" marL="457200" marR="0" rtl="0" algn="l">
              <a:lnSpc>
                <a:spcPct val="150000"/>
              </a:lnSpc>
              <a:spcBef>
                <a:spcPts val="0"/>
              </a:spcBef>
              <a:spcAft>
                <a:spcPts val="0"/>
              </a:spcAft>
              <a:buClr>
                <a:schemeClr val="dk1"/>
              </a:buClr>
              <a:buSzPts val="1800"/>
              <a:buChar char="❖"/>
            </a:pPr>
            <a:r>
              <a:rPr lang="en-GB" sz="1800">
                <a:solidFill>
                  <a:schemeClr val="dk1"/>
                </a:solidFill>
              </a:rPr>
              <a:t>Mrs Moore</a:t>
            </a:r>
            <a:r>
              <a:rPr i="0" lang="en-GB" sz="1800" u="none" cap="none" strike="noStrike">
                <a:solidFill>
                  <a:schemeClr val="dk1"/>
                </a:solidFill>
              </a:rPr>
              <a:t> - </a:t>
            </a:r>
            <a:r>
              <a:rPr lang="en-GB" sz="1800">
                <a:solidFill>
                  <a:schemeClr val="dk1"/>
                </a:solidFill>
              </a:rPr>
              <a:t>Executive Principal</a:t>
            </a:r>
            <a:r>
              <a:rPr i="0" lang="en-GB" sz="1800" u="none" cap="none" strike="noStrike">
                <a:solidFill>
                  <a:schemeClr val="dk1"/>
                </a:solidFill>
              </a:rPr>
              <a:t>           </a:t>
            </a:r>
            <a:endParaRPr i="0" sz="1800" u="none" cap="none" strike="noStrike">
              <a:solidFill>
                <a:schemeClr val="dk1"/>
              </a:solidFill>
            </a:endParaRPr>
          </a:p>
          <a:p>
            <a:pPr indent="-342900" lvl="0" marL="457200" marR="0" rtl="0" algn="l">
              <a:lnSpc>
                <a:spcPct val="150000"/>
              </a:lnSpc>
              <a:spcBef>
                <a:spcPts val="0"/>
              </a:spcBef>
              <a:spcAft>
                <a:spcPts val="0"/>
              </a:spcAft>
              <a:buClr>
                <a:schemeClr val="dk1"/>
              </a:buClr>
              <a:buSzPts val="1800"/>
              <a:buChar char="❖"/>
            </a:pPr>
            <a:r>
              <a:rPr lang="en-GB" sz="1800">
                <a:solidFill>
                  <a:schemeClr val="dk1"/>
                </a:solidFill>
              </a:rPr>
              <a:t>Mrs Taylor</a:t>
            </a:r>
            <a:r>
              <a:rPr i="0" lang="en-GB" sz="1800" u="none" cap="none" strike="noStrike">
                <a:solidFill>
                  <a:schemeClr val="dk1"/>
                </a:solidFill>
              </a:rPr>
              <a:t> - </a:t>
            </a:r>
            <a:r>
              <a:rPr lang="en-GB" sz="1800">
                <a:solidFill>
                  <a:schemeClr val="dk1"/>
                </a:solidFill>
              </a:rPr>
              <a:t>Vice Principal</a:t>
            </a:r>
            <a:r>
              <a:rPr i="0" lang="en-GB" sz="1800" u="none" cap="none" strike="noStrike">
                <a:solidFill>
                  <a:schemeClr val="dk1"/>
                </a:solidFill>
              </a:rPr>
              <a:t>	</a:t>
            </a:r>
            <a:endParaRPr sz="1800">
              <a:solidFill>
                <a:schemeClr val="dk1"/>
              </a:solidFill>
            </a:endParaRPr>
          </a:p>
          <a:p>
            <a:pPr indent="-342900" lvl="0" marL="457200" marR="0" rtl="0" algn="l">
              <a:lnSpc>
                <a:spcPct val="150000"/>
              </a:lnSpc>
              <a:spcBef>
                <a:spcPts val="0"/>
              </a:spcBef>
              <a:spcAft>
                <a:spcPts val="0"/>
              </a:spcAft>
              <a:buClr>
                <a:schemeClr val="dk1"/>
              </a:buClr>
              <a:buSzPts val="1800"/>
              <a:buChar char="❖"/>
            </a:pPr>
            <a:r>
              <a:rPr lang="en-GB" sz="1800">
                <a:solidFill>
                  <a:schemeClr val="dk1"/>
                </a:solidFill>
              </a:rPr>
              <a:t>Mrs Bendall - Vice Principal</a:t>
            </a:r>
            <a:r>
              <a:rPr i="0" lang="en-GB" sz="1800" u="none" cap="none" strike="noStrike">
                <a:solidFill>
                  <a:schemeClr val="dk1"/>
                </a:solidFill>
              </a:rPr>
              <a:t>	</a:t>
            </a:r>
            <a:endParaRPr i="0" sz="1800" u="none" cap="none" strike="noStrike">
              <a:solidFill>
                <a:schemeClr val="dk1"/>
              </a:solidFill>
            </a:endParaRPr>
          </a:p>
          <a:p>
            <a:pPr indent="-342900" lvl="0" marL="457200" marR="0" rtl="0" algn="l">
              <a:lnSpc>
                <a:spcPct val="150000"/>
              </a:lnSpc>
              <a:spcBef>
                <a:spcPts val="0"/>
              </a:spcBef>
              <a:spcAft>
                <a:spcPts val="0"/>
              </a:spcAft>
              <a:buClr>
                <a:schemeClr val="dk1"/>
              </a:buClr>
              <a:buSzPts val="1800"/>
              <a:buChar char="❖"/>
            </a:pPr>
            <a:r>
              <a:rPr i="0" lang="en-GB" sz="1800" u="none" cap="none" strike="noStrike">
                <a:solidFill>
                  <a:schemeClr val="dk1"/>
                </a:solidFill>
              </a:rPr>
              <a:t>Mr </a:t>
            </a:r>
            <a:r>
              <a:rPr lang="en-GB" sz="1800">
                <a:solidFill>
                  <a:schemeClr val="dk1"/>
                </a:solidFill>
              </a:rPr>
              <a:t>Parker</a:t>
            </a:r>
            <a:r>
              <a:rPr i="0" lang="en-GB" sz="1800" u="none" cap="none" strike="noStrike">
                <a:solidFill>
                  <a:schemeClr val="dk1"/>
                </a:solidFill>
              </a:rPr>
              <a:t> - </a:t>
            </a:r>
            <a:r>
              <a:rPr lang="en-GB" sz="1800">
                <a:solidFill>
                  <a:schemeClr val="dk1"/>
                </a:solidFill>
              </a:rPr>
              <a:t>Year 10 YPL</a:t>
            </a:r>
            <a:endParaRPr sz="1800">
              <a:solidFill>
                <a:schemeClr val="dk1"/>
              </a:solidFill>
            </a:endParaRPr>
          </a:p>
          <a:p>
            <a:pPr indent="-342900" lvl="0" marL="457200" marR="0" rtl="0" algn="l">
              <a:lnSpc>
                <a:spcPct val="150000"/>
              </a:lnSpc>
              <a:spcBef>
                <a:spcPts val="0"/>
              </a:spcBef>
              <a:spcAft>
                <a:spcPts val="0"/>
              </a:spcAft>
              <a:buClr>
                <a:schemeClr val="dk1"/>
              </a:buClr>
              <a:buSzPts val="1800"/>
              <a:buChar char="❖"/>
            </a:pPr>
            <a:r>
              <a:rPr lang="en-GB" sz="1800">
                <a:solidFill>
                  <a:schemeClr val="dk1"/>
                </a:solidFill>
              </a:rPr>
              <a:t>Mr Johnson-Walker - Director of Maths</a:t>
            </a:r>
            <a:endParaRPr sz="1800">
              <a:solidFill>
                <a:schemeClr val="dk1"/>
              </a:solidFill>
            </a:endParaRPr>
          </a:p>
          <a:p>
            <a:pPr indent="-342900" lvl="0" marL="457200" marR="0" rtl="0" algn="l">
              <a:lnSpc>
                <a:spcPct val="150000"/>
              </a:lnSpc>
              <a:spcBef>
                <a:spcPts val="0"/>
              </a:spcBef>
              <a:spcAft>
                <a:spcPts val="0"/>
              </a:spcAft>
              <a:buClr>
                <a:schemeClr val="dk1"/>
              </a:buClr>
              <a:buSzPts val="1800"/>
              <a:buChar char="❖"/>
            </a:pPr>
            <a:r>
              <a:rPr lang="en-GB" sz="1800">
                <a:solidFill>
                  <a:schemeClr val="dk1"/>
                </a:solidFill>
              </a:rPr>
              <a:t>Mrs Sebbage - Director of English</a:t>
            </a:r>
            <a:endParaRPr sz="1800">
              <a:solidFill>
                <a:schemeClr val="dk1"/>
              </a:solidFill>
            </a:endParaRPr>
          </a:p>
          <a:p>
            <a:pPr indent="-342900" lvl="0" marL="457200" marR="0" rtl="0" algn="l">
              <a:lnSpc>
                <a:spcPct val="150000"/>
              </a:lnSpc>
              <a:spcBef>
                <a:spcPts val="0"/>
              </a:spcBef>
              <a:spcAft>
                <a:spcPts val="0"/>
              </a:spcAft>
              <a:buClr>
                <a:schemeClr val="dk1"/>
              </a:buClr>
              <a:buSzPts val="1800"/>
              <a:buChar char="❖"/>
            </a:pPr>
            <a:r>
              <a:rPr lang="en-GB" sz="1800">
                <a:solidFill>
                  <a:schemeClr val="dk1"/>
                </a:solidFill>
              </a:rPr>
              <a:t>Mr Baldwin - Director of Science</a:t>
            </a:r>
            <a:endParaRPr i="0" sz="1800" u="none" cap="none" strike="noStrike">
              <a:solidFill>
                <a:schemeClr val="dk1"/>
              </a:solidFill>
            </a:endParaRPr>
          </a:p>
        </p:txBody>
      </p:sp>
      <p:sp>
        <p:nvSpPr>
          <p:cNvPr id="91" name="Google Shape;91;g3021284cce6_1_65"/>
          <p:cNvSpPr/>
          <p:nvPr/>
        </p:nvSpPr>
        <p:spPr>
          <a:xfrm>
            <a:off x="8771875" y="4816500"/>
            <a:ext cx="338400" cy="292200"/>
          </a:xfrm>
          <a:prstGeom prst="ellipse">
            <a:avLst/>
          </a:prstGeom>
          <a:solidFill>
            <a:srgbClr val="FF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g3021284cce6_0_258"/>
          <p:cNvSpPr txBox="1"/>
          <p:nvPr/>
        </p:nvSpPr>
        <p:spPr>
          <a:xfrm>
            <a:off x="-11112" y="4863703"/>
            <a:ext cx="9155100" cy="2739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FFFFFF"/>
              </a:buClr>
              <a:buSzPts val="1100"/>
              <a:buFont typeface="Calibri"/>
              <a:buNone/>
            </a:pPr>
            <a:r>
              <a:rPr b="0" i="1" lang="en-GB" sz="1100" u="none" cap="none" strike="noStrike">
                <a:solidFill>
                  <a:srgbClr val="FFFFFF"/>
                </a:solidFill>
                <a:latin typeface="Calibri"/>
                <a:ea typeface="Calibri"/>
                <a:cs typeface="Calibri"/>
                <a:sym typeface="Calibri"/>
              </a:rPr>
              <a:t>Opportunity and Success on a Global Stage</a:t>
            </a:r>
            <a:endParaRPr b="0" i="0" sz="1100" u="none" cap="none" strike="noStrike">
              <a:solidFill>
                <a:srgbClr val="000000"/>
              </a:solidFill>
              <a:latin typeface="Arial"/>
              <a:ea typeface="Arial"/>
              <a:cs typeface="Arial"/>
              <a:sym typeface="Arial"/>
            </a:endParaRPr>
          </a:p>
        </p:txBody>
      </p:sp>
      <p:sp>
        <p:nvSpPr>
          <p:cNvPr id="97" name="Google Shape;97;g3021284cce6_0_258"/>
          <p:cNvSpPr txBox="1"/>
          <p:nvPr/>
        </p:nvSpPr>
        <p:spPr>
          <a:xfrm>
            <a:off x="26400" y="0"/>
            <a:ext cx="9091200" cy="4035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chemeClr val="dk1"/>
              </a:buClr>
              <a:buSzPts val="1400"/>
              <a:buFont typeface="Arial"/>
              <a:buNone/>
            </a:pPr>
            <a:r>
              <a:t/>
            </a:r>
            <a:endParaRPr b="0" i="0" sz="14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400"/>
              <a:buFont typeface="Calibri"/>
              <a:buNone/>
            </a:pPr>
            <a:r>
              <a:rPr b="0" i="0" lang="en-GB" sz="1400" u="none" cap="none" strike="noStrike">
                <a:solidFill>
                  <a:srgbClr val="FFFFFF"/>
                </a:solidFill>
                <a:latin typeface="Calibri"/>
                <a:ea typeface="Calibri"/>
                <a:cs typeface="Calibri"/>
                <a:sym typeface="Calibri"/>
              </a:rPr>
              <a:t>King’s Academy Binfield; </a:t>
            </a:r>
            <a:r>
              <a:rPr b="0" i="1" lang="en-GB" sz="1100" u="none" cap="none" strike="noStrike">
                <a:solidFill>
                  <a:srgbClr val="FFFFFF"/>
                </a:solidFill>
                <a:latin typeface="Calibri"/>
                <a:ea typeface="Calibri"/>
                <a:cs typeface="Calibri"/>
                <a:sym typeface="Calibri"/>
              </a:rPr>
              <a:t>Dare to be remarkable</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1" sz="1100" u="none" cap="none" strike="noStrike">
              <a:solidFill>
                <a:srgbClr val="FFFFFF"/>
              </a:solidFill>
              <a:latin typeface="Calibri"/>
              <a:ea typeface="Calibri"/>
              <a:cs typeface="Calibri"/>
              <a:sym typeface="Calibri"/>
            </a:endParaRPr>
          </a:p>
        </p:txBody>
      </p:sp>
      <p:pic>
        <p:nvPicPr>
          <p:cNvPr id="98" name="Google Shape;98;g3021284cce6_0_258"/>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99" name="Google Shape;99;g3021284cce6_0_258"/>
          <p:cNvSpPr/>
          <p:nvPr/>
        </p:nvSpPr>
        <p:spPr>
          <a:xfrm rot="-984884">
            <a:off x="7096892" y="2099305"/>
            <a:ext cx="1116820" cy="57901"/>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g3021284cce6_0_258"/>
          <p:cNvSpPr/>
          <p:nvPr/>
        </p:nvSpPr>
        <p:spPr>
          <a:xfrm flipH="1" rot="984884">
            <a:off x="6063278" y="2099305"/>
            <a:ext cx="1116820" cy="57901"/>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g3021284cce6_0_258"/>
          <p:cNvSpPr/>
          <p:nvPr/>
        </p:nvSpPr>
        <p:spPr>
          <a:xfrm rot="-984884">
            <a:off x="5036629" y="2099305"/>
            <a:ext cx="1116820" cy="57901"/>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g3021284cce6_0_258"/>
          <p:cNvSpPr/>
          <p:nvPr/>
        </p:nvSpPr>
        <p:spPr>
          <a:xfrm flipH="1" rot="984884">
            <a:off x="4005984" y="2099305"/>
            <a:ext cx="1116820" cy="57901"/>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g3021284cce6_0_258"/>
          <p:cNvSpPr/>
          <p:nvPr/>
        </p:nvSpPr>
        <p:spPr>
          <a:xfrm rot="-984884">
            <a:off x="2983463" y="2099305"/>
            <a:ext cx="1116820" cy="57901"/>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g3021284cce6_0_258"/>
          <p:cNvSpPr/>
          <p:nvPr/>
        </p:nvSpPr>
        <p:spPr>
          <a:xfrm flipH="1" rot="984884">
            <a:off x="1952807" y="2099305"/>
            <a:ext cx="1116820" cy="57901"/>
          </a:xfrm>
          <a:prstGeom prst="roundRect">
            <a:avLst>
              <a:gd fmla="val 50000" name="adj"/>
            </a:avLst>
          </a:prstGeom>
          <a:solidFill>
            <a:srgbClr val="0C57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g3021284cce6_0_258"/>
          <p:cNvSpPr/>
          <p:nvPr/>
        </p:nvSpPr>
        <p:spPr>
          <a:xfrm rot="-984884">
            <a:off x="930286" y="2099305"/>
            <a:ext cx="1116820" cy="57901"/>
          </a:xfrm>
          <a:prstGeom prst="roundRect">
            <a:avLst>
              <a:gd fmla="val 50000" name="adj"/>
            </a:avLst>
          </a:prstGeom>
          <a:solidFill>
            <a:srgbClr val="0C57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6" name="Google Shape;106;g3021284cce6_0_258"/>
          <p:cNvGrpSpPr/>
          <p:nvPr/>
        </p:nvGrpSpPr>
        <p:grpSpPr>
          <a:xfrm>
            <a:off x="1972361" y="2160126"/>
            <a:ext cx="2118439" cy="1470140"/>
            <a:chOff x="2114740" y="2543425"/>
            <a:chExt cx="1712700" cy="1267909"/>
          </a:xfrm>
        </p:grpSpPr>
        <p:sp>
          <p:nvSpPr>
            <p:cNvPr id="107" name="Google Shape;107;g3021284cce6_0_258"/>
            <p:cNvSpPr txBox="1"/>
            <p:nvPr/>
          </p:nvSpPr>
          <p:spPr>
            <a:xfrm>
              <a:off x="2506453" y="2713550"/>
              <a:ext cx="9237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GB" sz="800">
                  <a:solidFill>
                    <a:srgbClr val="0C57D3"/>
                  </a:solidFill>
                  <a:latin typeface="Roboto"/>
                  <a:ea typeface="Roboto"/>
                  <a:cs typeface="Roboto"/>
                  <a:sym typeface="Roboto"/>
                </a:rPr>
                <a:t>November 2024</a:t>
              </a:r>
              <a:endParaRPr b="1" sz="800">
                <a:solidFill>
                  <a:srgbClr val="0C57D3"/>
                </a:solidFill>
                <a:latin typeface="Roboto"/>
                <a:ea typeface="Roboto"/>
                <a:cs typeface="Roboto"/>
                <a:sym typeface="Roboto"/>
              </a:endParaRPr>
            </a:p>
          </p:txBody>
        </p:sp>
        <p:sp>
          <p:nvSpPr>
            <p:cNvPr id="108" name="Google Shape;108;g3021284cce6_0_258"/>
            <p:cNvSpPr/>
            <p:nvPr/>
          </p:nvSpPr>
          <p:spPr>
            <a:xfrm rot="-1789476">
              <a:off x="2888080" y="2572699"/>
              <a:ext cx="160451" cy="160451"/>
            </a:xfrm>
            <a:prstGeom prst="ellipse">
              <a:avLst/>
            </a:prstGeom>
            <a:solidFill>
              <a:srgbClr val="FFFFFF"/>
            </a:solidFill>
            <a:ln cap="flat" cmpd="sng" w="38100">
              <a:solidFill>
                <a:srgbClr val="0C57D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g3021284cce6_0_258"/>
            <p:cNvSpPr/>
            <p:nvPr/>
          </p:nvSpPr>
          <p:spPr>
            <a:xfrm>
              <a:off x="2114740" y="3070640"/>
              <a:ext cx="1712700" cy="703500"/>
            </a:xfrm>
            <a:prstGeom prst="roundRect">
              <a:avLst>
                <a:gd fmla="val 4485" name="adj"/>
              </a:avLst>
            </a:prstGeom>
            <a:solidFill>
              <a:srgbClr val="0C57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10" name="Google Shape;110;g3021284cce6_0_258"/>
            <p:cNvSpPr txBox="1"/>
            <p:nvPr/>
          </p:nvSpPr>
          <p:spPr>
            <a:xfrm>
              <a:off x="2159015" y="3070634"/>
              <a:ext cx="1624200" cy="7407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b="1" lang="en-GB" sz="800" u="sng">
                  <a:solidFill>
                    <a:srgbClr val="FFFFFF"/>
                  </a:solidFill>
                  <a:latin typeface="Roboto"/>
                  <a:ea typeface="Roboto"/>
                  <a:cs typeface="Roboto"/>
                  <a:sym typeface="Roboto"/>
                </a:rPr>
                <a:t>Assessment Window 1</a:t>
              </a:r>
              <a:endParaRPr b="1" sz="800" u="sng">
                <a:solidFill>
                  <a:srgbClr val="FFFFFF"/>
                </a:solidFill>
                <a:latin typeface="Roboto"/>
                <a:ea typeface="Roboto"/>
                <a:cs typeface="Roboto"/>
                <a:sym typeface="Roboto"/>
              </a:endParaRPr>
            </a:p>
            <a:p>
              <a:pPr indent="0" lvl="0" marL="0" rtl="0" algn="ctr">
                <a:lnSpc>
                  <a:spcPct val="115000"/>
                </a:lnSpc>
                <a:spcBef>
                  <a:spcPts val="0"/>
                </a:spcBef>
                <a:spcAft>
                  <a:spcPts val="1600"/>
                </a:spcAft>
                <a:buNone/>
              </a:pPr>
              <a:r>
                <a:rPr lang="en-GB" sz="800">
                  <a:solidFill>
                    <a:srgbClr val="FFFFFF"/>
                  </a:solidFill>
                  <a:latin typeface="Roboto"/>
                  <a:ea typeface="Roboto"/>
                  <a:cs typeface="Roboto"/>
                  <a:sym typeface="Roboto"/>
                </a:rPr>
                <a:t>Students will complete core subjects (English, Maths and Science) in the Sports Hall - conducted as they would for GCSEs</a:t>
              </a:r>
              <a:endParaRPr sz="800">
                <a:solidFill>
                  <a:srgbClr val="FFFFFF"/>
                </a:solidFill>
                <a:latin typeface="Roboto"/>
                <a:ea typeface="Roboto"/>
                <a:cs typeface="Roboto"/>
                <a:sym typeface="Roboto"/>
              </a:endParaRPr>
            </a:p>
          </p:txBody>
        </p:sp>
        <p:sp>
          <p:nvSpPr>
            <p:cNvPr id="111" name="Google Shape;111;g3021284cce6_0_258"/>
            <p:cNvSpPr/>
            <p:nvPr/>
          </p:nvSpPr>
          <p:spPr>
            <a:xfrm>
              <a:off x="2926090" y="3005991"/>
              <a:ext cx="90000" cy="67500"/>
            </a:xfrm>
            <a:prstGeom prst="triangle">
              <a:avLst>
                <a:gd fmla="val 50000" name="adj"/>
              </a:avLst>
            </a:prstGeom>
            <a:solidFill>
              <a:srgbClr val="0C57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2" name="Google Shape;112;g3021284cce6_0_258"/>
          <p:cNvGrpSpPr/>
          <p:nvPr/>
        </p:nvGrpSpPr>
        <p:grpSpPr>
          <a:xfrm>
            <a:off x="4227940" y="2160113"/>
            <a:ext cx="1712700" cy="1306915"/>
            <a:chOff x="4165140" y="2543425"/>
            <a:chExt cx="1712700" cy="1306915"/>
          </a:xfrm>
        </p:grpSpPr>
        <p:sp>
          <p:nvSpPr>
            <p:cNvPr id="113" name="Google Shape;113;g3021284cce6_0_258"/>
            <p:cNvSpPr/>
            <p:nvPr/>
          </p:nvSpPr>
          <p:spPr>
            <a:xfrm rot="-1789476">
              <a:off x="4941257" y="2572699"/>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g3021284cce6_0_258"/>
            <p:cNvSpPr txBox="1"/>
            <p:nvPr/>
          </p:nvSpPr>
          <p:spPr>
            <a:xfrm>
              <a:off x="4665129" y="2737212"/>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GB" sz="800">
                  <a:solidFill>
                    <a:srgbClr val="5E5E5E"/>
                  </a:solidFill>
                  <a:latin typeface="Roboto"/>
                  <a:ea typeface="Roboto"/>
                  <a:cs typeface="Roboto"/>
                  <a:sym typeface="Roboto"/>
                </a:rPr>
                <a:t>April 2025</a:t>
              </a:r>
              <a:endParaRPr b="1" sz="800">
                <a:solidFill>
                  <a:srgbClr val="5E5E5E"/>
                </a:solidFill>
                <a:latin typeface="Roboto"/>
                <a:ea typeface="Roboto"/>
                <a:cs typeface="Roboto"/>
                <a:sym typeface="Roboto"/>
              </a:endParaRPr>
            </a:p>
          </p:txBody>
        </p:sp>
        <p:sp>
          <p:nvSpPr>
            <p:cNvPr id="115" name="Google Shape;115;g3021284cce6_0_258"/>
            <p:cNvSpPr/>
            <p:nvPr/>
          </p:nvSpPr>
          <p:spPr>
            <a:xfrm>
              <a:off x="4165140" y="3146840"/>
              <a:ext cx="1712700" cy="703500"/>
            </a:xfrm>
            <a:prstGeom prst="roundRect">
              <a:avLst>
                <a:gd fmla="val 4485"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16" name="Google Shape;116;g3021284cce6_0_258"/>
            <p:cNvSpPr txBox="1"/>
            <p:nvPr/>
          </p:nvSpPr>
          <p:spPr>
            <a:xfrm>
              <a:off x="4209390" y="3149540"/>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b="1" lang="en-GB" sz="800" u="sng">
                  <a:solidFill>
                    <a:srgbClr val="5E5E5E"/>
                  </a:solidFill>
                  <a:latin typeface="Roboto"/>
                  <a:ea typeface="Roboto"/>
                  <a:cs typeface="Roboto"/>
                  <a:sym typeface="Roboto"/>
                </a:rPr>
                <a:t>Year 10 PPEs</a:t>
              </a:r>
              <a:endParaRPr b="1" sz="800" u="sng">
                <a:solidFill>
                  <a:srgbClr val="5E5E5E"/>
                </a:solidFill>
                <a:latin typeface="Roboto"/>
                <a:ea typeface="Roboto"/>
                <a:cs typeface="Roboto"/>
                <a:sym typeface="Roboto"/>
              </a:endParaRPr>
            </a:p>
            <a:p>
              <a:pPr indent="0" lvl="0" marL="0" rtl="0" algn="ctr">
                <a:lnSpc>
                  <a:spcPct val="115000"/>
                </a:lnSpc>
                <a:spcBef>
                  <a:spcPts val="0"/>
                </a:spcBef>
                <a:spcAft>
                  <a:spcPts val="1600"/>
                </a:spcAft>
                <a:buNone/>
              </a:pPr>
              <a:r>
                <a:rPr lang="en-GB" sz="800">
                  <a:solidFill>
                    <a:srgbClr val="5E5E5E"/>
                  </a:solidFill>
                  <a:latin typeface="Roboto"/>
                  <a:ea typeface="Roboto"/>
                  <a:cs typeface="Roboto"/>
                  <a:sym typeface="Roboto"/>
                </a:rPr>
                <a:t>All exams will be completed in the Sports Hall - conducted as they would for GCSEs.</a:t>
              </a:r>
              <a:endParaRPr sz="800">
                <a:solidFill>
                  <a:srgbClr val="5E5E5E"/>
                </a:solidFill>
                <a:latin typeface="Roboto"/>
                <a:ea typeface="Roboto"/>
                <a:cs typeface="Roboto"/>
                <a:sym typeface="Roboto"/>
              </a:endParaRPr>
            </a:p>
          </p:txBody>
        </p:sp>
        <p:sp>
          <p:nvSpPr>
            <p:cNvPr id="117" name="Google Shape;117;g3021284cce6_0_258"/>
            <p:cNvSpPr/>
            <p:nvPr/>
          </p:nvSpPr>
          <p:spPr>
            <a:xfrm>
              <a:off x="4976490" y="3082191"/>
              <a:ext cx="90000" cy="67500"/>
            </a:xfrm>
            <a:prstGeom prst="triangle">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8" name="Google Shape;118;g3021284cce6_0_258"/>
          <p:cNvGrpSpPr/>
          <p:nvPr/>
        </p:nvGrpSpPr>
        <p:grpSpPr>
          <a:xfrm>
            <a:off x="1140195" y="838257"/>
            <a:ext cx="1712700" cy="1246754"/>
            <a:chOff x="1072790" y="1221570"/>
            <a:chExt cx="1712700" cy="1246754"/>
          </a:xfrm>
        </p:grpSpPr>
        <p:sp>
          <p:nvSpPr>
            <p:cNvPr id="119" name="Google Shape;119;g3021284cce6_0_258"/>
            <p:cNvSpPr/>
            <p:nvPr/>
          </p:nvSpPr>
          <p:spPr>
            <a:xfrm>
              <a:off x="1072790" y="1221570"/>
              <a:ext cx="1712700" cy="703500"/>
            </a:xfrm>
            <a:prstGeom prst="roundRect">
              <a:avLst>
                <a:gd fmla="val 4485" name="adj"/>
              </a:avLst>
            </a:prstGeom>
            <a:solidFill>
              <a:srgbClr val="0C57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20" name="Google Shape;120;g3021284cce6_0_258"/>
            <p:cNvSpPr txBox="1"/>
            <p:nvPr/>
          </p:nvSpPr>
          <p:spPr>
            <a:xfrm>
              <a:off x="1385244" y="1987538"/>
              <a:ext cx="10878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GB" sz="800">
                  <a:solidFill>
                    <a:srgbClr val="0C57D3"/>
                  </a:solidFill>
                  <a:latin typeface="Roboto"/>
                  <a:ea typeface="Roboto"/>
                  <a:cs typeface="Roboto"/>
                  <a:sym typeface="Roboto"/>
                </a:rPr>
                <a:t>September 2024</a:t>
              </a:r>
              <a:endParaRPr b="1" sz="800">
                <a:solidFill>
                  <a:srgbClr val="0C57D3"/>
                </a:solidFill>
                <a:latin typeface="Roboto"/>
                <a:ea typeface="Roboto"/>
                <a:cs typeface="Roboto"/>
                <a:sym typeface="Roboto"/>
              </a:endParaRPr>
            </a:p>
          </p:txBody>
        </p:sp>
        <p:sp>
          <p:nvSpPr>
            <p:cNvPr id="121" name="Google Shape;121;g3021284cce6_0_258"/>
            <p:cNvSpPr/>
            <p:nvPr/>
          </p:nvSpPr>
          <p:spPr>
            <a:xfrm rot="10800000">
              <a:off x="1884115" y="1920663"/>
              <a:ext cx="90000" cy="67500"/>
            </a:xfrm>
            <a:prstGeom prst="triangle">
              <a:avLst>
                <a:gd fmla="val 50000" name="adj"/>
              </a:avLst>
            </a:prstGeom>
            <a:solidFill>
              <a:srgbClr val="0C57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g3021284cce6_0_258"/>
            <p:cNvSpPr txBox="1"/>
            <p:nvPr/>
          </p:nvSpPr>
          <p:spPr>
            <a:xfrm>
              <a:off x="1117040" y="1258770"/>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GB" sz="800">
                  <a:solidFill>
                    <a:srgbClr val="FFFFFF"/>
                  </a:solidFill>
                  <a:latin typeface="Roboto"/>
                  <a:ea typeface="Roboto"/>
                  <a:cs typeface="Roboto"/>
                  <a:sym typeface="Roboto"/>
                </a:rPr>
                <a:t>Students commence the studying of their GCSE courses</a:t>
              </a:r>
              <a:endParaRPr sz="800">
                <a:solidFill>
                  <a:srgbClr val="FFFFFF"/>
                </a:solidFill>
              </a:endParaRPr>
            </a:p>
          </p:txBody>
        </p:sp>
        <p:sp>
          <p:nvSpPr>
            <p:cNvPr id="123" name="Google Shape;123;g3021284cce6_0_258"/>
            <p:cNvSpPr/>
            <p:nvPr/>
          </p:nvSpPr>
          <p:spPr>
            <a:xfrm rot="-1789476">
              <a:off x="1846080" y="2278597"/>
              <a:ext cx="160451" cy="160451"/>
            </a:xfrm>
            <a:prstGeom prst="ellipse">
              <a:avLst/>
            </a:prstGeom>
            <a:solidFill>
              <a:srgbClr val="FFFFFF"/>
            </a:solidFill>
            <a:ln cap="flat" cmpd="sng" w="38100">
              <a:solidFill>
                <a:srgbClr val="0C57D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4" name="Google Shape;124;g3021284cce6_0_258"/>
          <p:cNvGrpSpPr/>
          <p:nvPr/>
        </p:nvGrpSpPr>
        <p:grpSpPr>
          <a:xfrm>
            <a:off x="3185940" y="838257"/>
            <a:ext cx="1712700" cy="1246754"/>
            <a:chOff x="3123140" y="1221570"/>
            <a:chExt cx="1712700" cy="1246754"/>
          </a:xfrm>
        </p:grpSpPr>
        <p:sp>
          <p:nvSpPr>
            <p:cNvPr id="125" name="Google Shape;125;g3021284cce6_0_258"/>
            <p:cNvSpPr/>
            <p:nvPr/>
          </p:nvSpPr>
          <p:spPr>
            <a:xfrm rot="-1789476">
              <a:off x="3899258" y="2278597"/>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g3021284cce6_0_258"/>
            <p:cNvSpPr txBox="1"/>
            <p:nvPr/>
          </p:nvSpPr>
          <p:spPr>
            <a:xfrm>
              <a:off x="3553601" y="1949188"/>
              <a:ext cx="8736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GB" sz="800">
                  <a:solidFill>
                    <a:srgbClr val="5E5E5E"/>
                  </a:solidFill>
                  <a:latin typeface="Roboto"/>
                  <a:ea typeface="Roboto"/>
                  <a:cs typeface="Roboto"/>
                  <a:sym typeface="Roboto"/>
                </a:rPr>
                <a:t>January 2025</a:t>
              </a:r>
              <a:endParaRPr b="1" sz="800">
                <a:solidFill>
                  <a:srgbClr val="5E5E5E"/>
                </a:solidFill>
                <a:latin typeface="Roboto"/>
                <a:ea typeface="Roboto"/>
                <a:cs typeface="Roboto"/>
                <a:sym typeface="Roboto"/>
              </a:endParaRPr>
            </a:p>
          </p:txBody>
        </p:sp>
        <p:sp>
          <p:nvSpPr>
            <p:cNvPr id="127" name="Google Shape;127;g3021284cce6_0_258"/>
            <p:cNvSpPr/>
            <p:nvPr/>
          </p:nvSpPr>
          <p:spPr>
            <a:xfrm>
              <a:off x="3123140" y="1221570"/>
              <a:ext cx="1712700" cy="703500"/>
            </a:xfrm>
            <a:prstGeom prst="roundRect">
              <a:avLst>
                <a:gd fmla="val 4485"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28" name="Google Shape;128;g3021284cce6_0_258"/>
            <p:cNvSpPr/>
            <p:nvPr/>
          </p:nvSpPr>
          <p:spPr>
            <a:xfrm rot="10800000">
              <a:off x="3934465" y="1920663"/>
              <a:ext cx="90000" cy="67500"/>
            </a:xfrm>
            <a:prstGeom prst="triangle">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g3021284cce6_0_258"/>
            <p:cNvSpPr txBox="1"/>
            <p:nvPr/>
          </p:nvSpPr>
          <p:spPr>
            <a:xfrm>
              <a:off x="3167390" y="1258770"/>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GB" sz="800">
                  <a:solidFill>
                    <a:srgbClr val="5E5E5E"/>
                  </a:solidFill>
                  <a:latin typeface="Roboto"/>
                  <a:ea typeface="Roboto"/>
                  <a:cs typeface="Roboto"/>
                  <a:sym typeface="Roboto"/>
                </a:rPr>
                <a:t>First Year 10 Parents’ Evening</a:t>
              </a:r>
              <a:endParaRPr sz="800">
                <a:solidFill>
                  <a:srgbClr val="5E5E5E"/>
                </a:solidFill>
              </a:endParaRPr>
            </a:p>
          </p:txBody>
        </p:sp>
      </p:grpSp>
      <p:grpSp>
        <p:nvGrpSpPr>
          <p:cNvPr id="130" name="Google Shape;130;g3021284cce6_0_258"/>
          <p:cNvGrpSpPr/>
          <p:nvPr/>
        </p:nvGrpSpPr>
        <p:grpSpPr>
          <a:xfrm>
            <a:off x="5253495" y="838257"/>
            <a:ext cx="1712700" cy="1246754"/>
            <a:chOff x="5201245" y="1221570"/>
            <a:chExt cx="1712700" cy="1246754"/>
          </a:xfrm>
        </p:grpSpPr>
        <p:sp>
          <p:nvSpPr>
            <p:cNvPr id="131" name="Google Shape;131;g3021284cce6_0_258"/>
            <p:cNvSpPr/>
            <p:nvPr/>
          </p:nvSpPr>
          <p:spPr>
            <a:xfrm rot="-1789476">
              <a:off x="5977648" y="2278597"/>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g3021284cce6_0_258"/>
            <p:cNvSpPr txBox="1"/>
            <p:nvPr/>
          </p:nvSpPr>
          <p:spPr>
            <a:xfrm>
              <a:off x="5721781" y="1986924"/>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GB" sz="800">
                  <a:solidFill>
                    <a:srgbClr val="5E5E5E"/>
                  </a:solidFill>
                  <a:latin typeface="Roboto"/>
                  <a:ea typeface="Roboto"/>
                  <a:cs typeface="Roboto"/>
                  <a:sym typeface="Roboto"/>
                </a:rPr>
                <a:t>June 2025</a:t>
              </a:r>
              <a:endParaRPr b="1" sz="800">
                <a:solidFill>
                  <a:srgbClr val="5E5E5E"/>
                </a:solidFill>
                <a:latin typeface="Roboto"/>
                <a:ea typeface="Roboto"/>
                <a:cs typeface="Roboto"/>
                <a:sym typeface="Roboto"/>
              </a:endParaRPr>
            </a:p>
          </p:txBody>
        </p:sp>
        <p:sp>
          <p:nvSpPr>
            <p:cNvPr id="133" name="Google Shape;133;g3021284cce6_0_258"/>
            <p:cNvSpPr/>
            <p:nvPr/>
          </p:nvSpPr>
          <p:spPr>
            <a:xfrm>
              <a:off x="5201245" y="1221570"/>
              <a:ext cx="1712700" cy="703500"/>
            </a:xfrm>
            <a:prstGeom prst="roundRect">
              <a:avLst>
                <a:gd fmla="val 4485"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34" name="Google Shape;134;g3021284cce6_0_258"/>
            <p:cNvSpPr/>
            <p:nvPr/>
          </p:nvSpPr>
          <p:spPr>
            <a:xfrm rot="10800000">
              <a:off x="6012570" y="1920663"/>
              <a:ext cx="90000" cy="67500"/>
            </a:xfrm>
            <a:prstGeom prst="triangle">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g3021284cce6_0_258"/>
            <p:cNvSpPr txBox="1"/>
            <p:nvPr/>
          </p:nvSpPr>
          <p:spPr>
            <a:xfrm>
              <a:off x="5245495" y="1258770"/>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lang="en-GB" sz="800">
                  <a:solidFill>
                    <a:srgbClr val="5E5E5E"/>
                  </a:solidFill>
                  <a:latin typeface="Roboto"/>
                  <a:ea typeface="Roboto"/>
                  <a:cs typeface="Roboto"/>
                  <a:sym typeface="Roboto"/>
                </a:rPr>
                <a:t>Second Year 10 Parents’ Evening</a:t>
              </a:r>
              <a:endParaRPr sz="800">
                <a:solidFill>
                  <a:srgbClr val="5E5E5E"/>
                </a:solidFill>
                <a:latin typeface="Roboto"/>
                <a:ea typeface="Roboto"/>
                <a:cs typeface="Roboto"/>
                <a:sym typeface="Roboto"/>
              </a:endParaRPr>
            </a:p>
          </p:txBody>
        </p:sp>
      </p:grpSp>
      <p:grpSp>
        <p:nvGrpSpPr>
          <p:cNvPr id="136" name="Google Shape;136;g3021284cce6_0_258"/>
          <p:cNvGrpSpPr/>
          <p:nvPr/>
        </p:nvGrpSpPr>
        <p:grpSpPr>
          <a:xfrm>
            <a:off x="6278353" y="2160113"/>
            <a:ext cx="1712700" cy="1230715"/>
            <a:chOff x="6282830" y="2543425"/>
            <a:chExt cx="1712700" cy="1230715"/>
          </a:xfrm>
        </p:grpSpPr>
        <p:sp>
          <p:nvSpPr>
            <p:cNvPr id="137" name="Google Shape;137;g3021284cce6_0_258"/>
            <p:cNvSpPr/>
            <p:nvPr/>
          </p:nvSpPr>
          <p:spPr>
            <a:xfrm rot="-1789476">
              <a:off x="7058947" y="2572699"/>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g3021284cce6_0_258"/>
            <p:cNvSpPr txBox="1"/>
            <p:nvPr/>
          </p:nvSpPr>
          <p:spPr>
            <a:xfrm>
              <a:off x="6659777" y="2745875"/>
              <a:ext cx="9588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GB" sz="800">
                  <a:solidFill>
                    <a:srgbClr val="5E5E5E"/>
                  </a:solidFill>
                  <a:latin typeface="Roboto"/>
                  <a:ea typeface="Roboto"/>
                  <a:cs typeface="Roboto"/>
                  <a:sym typeface="Roboto"/>
                </a:rPr>
                <a:t>June 2025</a:t>
              </a:r>
              <a:endParaRPr b="1" sz="800">
                <a:solidFill>
                  <a:srgbClr val="5E5E5E"/>
                </a:solidFill>
                <a:latin typeface="Roboto"/>
                <a:ea typeface="Roboto"/>
                <a:cs typeface="Roboto"/>
                <a:sym typeface="Roboto"/>
              </a:endParaRPr>
            </a:p>
          </p:txBody>
        </p:sp>
        <p:sp>
          <p:nvSpPr>
            <p:cNvPr id="139" name="Google Shape;139;g3021284cce6_0_258"/>
            <p:cNvSpPr/>
            <p:nvPr/>
          </p:nvSpPr>
          <p:spPr>
            <a:xfrm>
              <a:off x="6282830" y="3070640"/>
              <a:ext cx="1712700" cy="703500"/>
            </a:xfrm>
            <a:prstGeom prst="roundRect">
              <a:avLst>
                <a:gd fmla="val 4485"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40" name="Google Shape;140;g3021284cce6_0_258"/>
            <p:cNvSpPr txBox="1"/>
            <p:nvPr/>
          </p:nvSpPr>
          <p:spPr>
            <a:xfrm>
              <a:off x="6327080" y="3107840"/>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b="1" lang="en-GB" sz="800" u="sng">
                  <a:solidFill>
                    <a:srgbClr val="5E5E5E"/>
                  </a:solidFill>
                  <a:latin typeface="Roboto"/>
                  <a:ea typeface="Roboto"/>
                  <a:cs typeface="Roboto"/>
                  <a:sym typeface="Roboto"/>
                </a:rPr>
                <a:t>Year 11 </a:t>
              </a:r>
              <a:r>
                <a:rPr b="1" lang="en-GB" sz="800" u="sng">
                  <a:solidFill>
                    <a:srgbClr val="5E5E5E"/>
                  </a:solidFill>
                  <a:latin typeface="Roboto"/>
                  <a:ea typeface="Roboto"/>
                  <a:cs typeface="Roboto"/>
                  <a:sym typeface="Roboto"/>
                </a:rPr>
                <a:t>Preparation</a:t>
              </a:r>
              <a:endParaRPr b="1" sz="800" u="sng">
                <a:solidFill>
                  <a:srgbClr val="5E5E5E"/>
                </a:solidFill>
                <a:latin typeface="Roboto"/>
                <a:ea typeface="Roboto"/>
                <a:cs typeface="Roboto"/>
                <a:sym typeface="Roboto"/>
              </a:endParaRPr>
            </a:p>
            <a:p>
              <a:pPr indent="0" lvl="0" marL="0" rtl="0" algn="ctr">
                <a:lnSpc>
                  <a:spcPct val="115000"/>
                </a:lnSpc>
                <a:spcBef>
                  <a:spcPts val="0"/>
                </a:spcBef>
                <a:spcAft>
                  <a:spcPts val="0"/>
                </a:spcAft>
                <a:buNone/>
              </a:pPr>
              <a:r>
                <a:rPr lang="en-GB" sz="800">
                  <a:solidFill>
                    <a:srgbClr val="5E5E5E"/>
                  </a:solidFill>
                  <a:latin typeface="Roboto"/>
                  <a:ea typeface="Roboto"/>
                  <a:cs typeface="Roboto"/>
                  <a:sym typeface="Roboto"/>
                </a:rPr>
                <a:t>Tutor time programme</a:t>
              </a:r>
              <a:endParaRPr sz="800">
                <a:solidFill>
                  <a:srgbClr val="5E5E5E"/>
                </a:solidFill>
                <a:latin typeface="Roboto"/>
                <a:ea typeface="Roboto"/>
                <a:cs typeface="Roboto"/>
                <a:sym typeface="Roboto"/>
              </a:endParaRPr>
            </a:p>
            <a:p>
              <a:pPr indent="0" lvl="0" marL="0" rtl="0" algn="l">
                <a:lnSpc>
                  <a:spcPct val="115000"/>
                </a:lnSpc>
                <a:spcBef>
                  <a:spcPts val="0"/>
                </a:spcBef>
                <a:spcAft>
                  <a:spcPts val="0"/>
                </a:spcAft>
                <a:buNone/>
              </a:pPr>
              <a:r>
                <a:t/>
              </a:r>
              <a:endParaRPr sz="800">
                <a:solidFill>
                  <a:srgbClr val="5E5E5E"/>
                </a:solidFill>
                <a:latin typeface="Roboto"/>
                <a:ea typeface="Roboto"/>
                <a:cs typeface="Roboto"/>
                <a:sym typeface="Roboto"/>
              </a:endParaRPr>
            </a:p>
          </p:txBody>
        </p:sp>
        <p:sp>
          <p:nvSpPr>
            <p:cNvPr id="141" name="Google Shape;141;g3021284cce6_0_258"/>
            <p:cNvSpPr/>
            <p:nvPr/>
          </p:nvSpPr>
          <p:spPr>
            <a:xfrm>
              <a:off x="7094180" y="3005991"/>
              <a:ext cx="90000" cy="67500"/>
            </a:xfrm>
            <a:prstGeom prst="triangle">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2" name="Google Shape;142;g3021284cce6_0_258"/>
          <p:cNvSpPr/>
          <p:nvPr/>
        </p:nvSpPr>
        <p:spPr>
          <a:xfrm>
            <a:off x="8771875" y="4816500"/>
            <a:ext cx="338400" cy="292200"/>
          </a:xfrm>
          <a:prstGeom prst="ellipse">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43" name="Google Shape;143;g3021284cce6_0_258"/>
          <p:cNvSpPr txBox="1"/>
          <p:nvPr/>
        </p:nvSpPr>
        <p:spPr>
          <a:xfrm>
            <a:off x="330625" y="3947600"/>
            <a:ext cx="3690000" cy="872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000">
                <a:solidFill>
                  <a:schemeClr val="dk2"/>
                </a:solidFill>
                <a:latin typeface="Roboto"/>
                <a:ea typeface="Roboto"/>
                <a:cs typeface="Roboto"/>
                <a:sym typeface="Roboto"/>
              </a:rPr>
              <a:t>Other Dates:</a:t>
            </a:r>
            <a:endParaRPr b="1" sz="1000">
              <a:solidFill>
                <a:schemeClr val="dk2"/>
              </a:solidFill>
              <a:latin typeface="Roboto"/>
              <a:ea typeface="Roboto"/>
              <a:cs typeface="Roboto"/>
              <a:sym typeface="Roboto"/>
            </a:endParaRPr>
          </a:p>
          <a:p>
            <a:pPr indent="0" lvl="0" marL="0" rtl="0" algn="l">
              <a:spcBef>
                <a:spcPts val="0"/>
              </a:spcBef>
              <a:spcAft>
                <a:spcPts val="0"/>
              </a:spcAft>
              <a:buNone/>
            </a:pPr>
            <a:r>
              <a:rPr lang="en-GB" sz="1000">
                <a:solidFill>
                  <a:schemeClr val="dk2"/>
                </a:solidFill>
                <a:latin typeface="Roboto"/>
                <a:ea typeface="Roboto"/>
                <a:cs typeface="Roboto"/>
                <a:sym typeface="Roboto"/>
              </a:rPr>
              <a:t>March 2025</a:t>
            </a:r>
            <a:endParaRPr sz="1000">
              <a:solidFill>
                <a:schemeClr val="dk2"/>
              </a:solidFill>
              <a:latin typeface="Roboto"/>
              <a:ea typeface="Roboto"/>
              <a:cs typeface="Roboto"/>
              <a:sym typeface="Roboto"/>
            </a:endParaRPr>
          </a:p>
          <a:p>
            <a:pPr indent="-292100" lvl="0" marL="457200" rtl="0" algn="l">
              <a:spcBef>
                <a:spcPts val="0"/>
              </a:spcBef>
              <a:spcAft>
                <a:spcPts val="0"/>
              </a:spcAft>
              <a:buClr>
                <a:schemeClr val="dk2"/>
              </a:buClr>
              <a:buSzPts val="1000"/>
              <a:buFont typeface="Roboto"/>
              <a:buChar char="-"/>
            </a:pPr>
            <a:r>
              <a:rPr lang="en-GB" sz="1000">
                <a:solidFill>
                  <a:schemeClr val="dk2"/>
                </a:solidFill>
                <a:latin typeface="Roboto"/>
                <a:ea typeface="Roboto"/>
                <a:cs typeface="Roboto"/>
                <a:sym typeface="Roboto"/>
              </a:rPr>
              <a:t>English Macbeth Performance</a:t>
            </a:r>
            <a:endParaRPr sz="1000">
              <a:solidFill>
                <a:schemeClr val="dk2"/>
              </a:solidFill>
              <a:latin typeface="Roboto"/>
              <a:ea typeface="Roboto"/>
              <a:cs typeface="Roboto"/>
              <a:sym typeface="Roboto"/>
            </a:endParaRPr>
          </a:p>
          <a:p>
            <a:pPr indent="-292100" lvl="0" marL="457200" rtl="0" algn="l">
              <a:spcBef>
                <a:spcPts val="0"/>
              </a:spcBef>
              <a:spcAft>
                <a:spcPts val="0"/>
              </a:spcAft>
              <a:buClr>
                <a:schemeClr val="dk2"/>
              </a:buClr>
              <a:buSzPts val="1000"/>
              <a:buFont typeface="Roboto"/>
              <a:buChar char="-"/>
            </a:pPr>
            <a:r>
              <a:rPr lang="en-GB" sz="1000">
                <a:solidFill>
                  <a:schemeClr val="dk2"/>
                </a:solidFill>
                <a:latin typeface="Roboto"/>
                <a:ea typeface="Roboto"/>
                <a:cs typeface="Roboto"/>
                <a:sym typeface="Roboto"/>
              </a:rPr>
              <a:t>Geography</a:t>
            </a:r>
            <a:r>
              <a:rPr lang="en-GB" sz="1000">
                <a:solidFill>
                  <a:schemeClr val="dk2"/>
                </a:solidFill>
                <a:latin typeface="Roboto"/>
                <a:ea typeface="Roboto"/>
                <a:cs typeface="Roboto"/>
                <a:sym typeface="Roboto"/>
              </a:rPr>
              <a:t> Reading Trip</a:t>
            </a:r>
            <a:endParaRPr sz="1000">
              <a:solidFill>
                <a:schemeClr val="dk2"/>
              </a:solidFill>
              <a:latin typeface="Roboto"/>
              <a:ea typeface="Roboto"/>
              <a:cs typeface="Roboto"/>
              <a:sym typeface="Roboto"/>
            </a:endParaRPr>
          </a:p>
          <a:p>
            <a:pPr indent="0" lvl="0" marL="0" rtl="0" algn="l">
              <a:spcBef>
                <a:spcPts val="0"/>
              </a:spcBef>
              <a:spcAft>
                <a:spcPts val="0"/>
              </a:spcAft>
              <a:buNone/>
            </a:pPr>
            <a:r>
              <a:t/>
            </a:r>
            <a:endParaRPr sz="1000">
              <a:solidFill>
                <a:schemeClr val="dk2"/>
              </a:solidFill>
              <a:latin typeface="Roboto"/>
              <a:ea typeface="Roboto"/>
              <a:cs typeface="Roboto"/>
              <a:sym typeface="Roboto"/>
            </a:endParaRPr>
          </a:p>
        </p:txBody>
      </p:sp>
      <p:sp>
        <p:nvSpPr>
          <p:cNvPr id="144" name="Google Shape;144;g3021284cce6_0_258"/>
          <p:cNvSpPr txBox="1"/>
          <p:nvPr/>
        </p:nvSpPr>
        <p:spPr>
          <a:xfrm>
            <a:off x="5051150" y="3947600"/>
            <a:ext cx="3690000" cy="872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000">
              <a:solidFill>
                <a:schemeClr val="dk2"/>
              </a:solidFill>
              <a:latin typeface="Roboto"/>
              <a:ea typeface="Roboto"/>
              <a:cs typeface="Roboto"/>
              <a:sym typeface="Roboto"/>
            </a:endParaRPr>
          </a:p>
          <a:p>
            <a:pPr indent="0" lvl="0" marL="0" rtl="0" algn="l">
              <a:spcBef>
                <a:spcPts val="0"/>
              </a:spcBef>
              <a:spcAft>
                <a:spcPts val="0"/>
              </a:spcAft>
              <a:buNone/>
            </a:pPr>
            <a:r>
              <a:rPr lang="en-GB" sz="1000">
                <a:solidFill>
                  <a:schemeClr val="dk2"/>
                </a:solidFill>
                <a:latin typeface="Roboto"/>
                <a:ea typeface="Roboto"/>
                <a:cs typeface="Roboto"/>
                <a:sym typeface="Roboto"/>
              </a:rPr>
              <a:t>June 2025</a:t>
            </a:r>
            <a:endParaRPr sz="1000">
              <a:solidFill>
                <a:schemeClr val="dk2"/>
              </a:solidFill>
              <a:latin typeface="Roboto"/>
              <a:ea typeface="Roboto"/>
              <a:cs typeface="Roboto"/>
              <a:sym typeface="Roboto"/>
            </a:endParaRPr>
          </a:p>
          <a:p>
            <a:pPr indent="-292100" lvl="0" marL="457200" rtl="0" algn="l">
              <a:spcBef>
                <a:spcPts val="0"/>
              </a:spcBef>
              <a:spcAft>
                <a:spcPts val="0"/>
              </a:spcAft>
              <a:buClr>
                <a:schemeClr val="dk2"/>
              </a:buClr>
              <a:buSzPts val="1000"/>
              <a:buFont typeface="Roboto"/>
              <a:buChar char="-"/>
            </a:pPr>
            <a:r>
              <a:rPr lang="en-GB" sz="1000">
                <a:solidFill>
                  <a:schemeClr val="dk2"/>
                </a:solidFill>
                <a:latin typeface="Roboto"/>
                <a:ea typeface="Roboto"/>
                <a:cs typeface="Roboto"/>
                <a:sym typeface="Roboto"/>
              </a:rPr>
              <a:t>Geography Coastal Trip</a:t>
            </a:r>
            <a:endParaRPr sz="1000">
              <a:solidFill>
                <a:schemeClr val="dk2"/>
              </a:solidFill>
              <a:latin typeface="Roboto"/>
              <a:ea typeface="Roboto"/>
              <a:cs typeface="Roboto"/>
              <a:sym typeface="Roboto"/>
            </a:endParaRPr>
          </a:p>
          <a:p>
            <a:pPr indent="0" lvl="0" marL="0" rtl="0" algn="l">
              <a:spcBef>
                <a:spcPts val="0"/>
              </a:spcBef>
              <a:spcAft>
                <a:spcPts val="0"/>
              </a:spcAft>
              <a:buNone/>
            </a:pPr>
            <a:r>
              <a:t/>
            </a:r>
            <a:endParaRPr sz="1000">
              <a:solidFill>
                <a:schemeClr val="dk2"/>
              </a:solidFill>
              <a:latin typeface="Roboto"/>
              <a:ea typeface="Roboto"/>
              <a:cs typeface="Roboto"/>
              <a:sym typeface="Roboto"/>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g30803b93802_0_1208"/>
          <p:cNvSpPr txBox="1"/>
          <p:nvPr/>
        </p:nvSpPr>
        <p:spPr>
          <a:xfrm>
            <a:off x="-11112" y="4863703"/>
            <a:ext cx="9155100" cy="2739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FFFFFF"/>
              </a:buClr>
              <a:buSzPts val="1100"/>
              <a:buFont typeface="Calibri"/>
              <a:buNone/>
            </a:pPr>
            <a:r>
              <a:rPr b="0" i="1" lang="en-GB" sz="1100" u="none" cap="none" strike="noStrike">
                <a:solidFill>
                  <a:srgbClr val="FFFFFF"/>
                </a:solidFill>
                <a:latin typeface="Calibri"/>
                <a:ea typeface="Calibri"/>
                <a:cs typeface="Calibri"/>
                <a:sym typeface="Calibri"/>
              </a:rPr>
              <a:t>Opportunity and Success on a Global Stage</a:t>
            </a:r>
            <a:endParaRPr b="0" i="0" sz="1100" u="none" cap="none" strike="noStrike">
              <a:solidFill>
                <a:srgbClr val="000000"/>
              </a:solidFill>
              <a:latin typeface="Arial"/>
              <a:ea typeface="Arial"/>
              <a:cs typeface="Arial"/>
              <a:sym typeface="Arial"/>
            </a:endParaRPr>
          </a:p>
        </p:txBody>
      </p:sp>
      <p:sp>
        <p:nvSpPr>
          <p:cNvPr id="150" name="Google Shape;150;g30803b93802_0_1208"/>
          <p:cNvSpPr txBox="1"/>
          <p:nvPr/>
        </p:nvSpPr>
        <p:spPr>
          <a:xfrm>
            <a:off x="26400" y="0"/>
            <a:ext cx="9091200" cy="4035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chemeClr val="dk1"/>
              </a:buClr>
              <a:buSzPts val="1400"/>
              <a:buFont typeface="Arial"/>
              <a:buNone/>
            </a:pPr>
            <a:r>
              <a:t/>
            </a:r>
            <a:endParaRPr b="0" i="0" sz="14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400"/>
              <a:buFont typeface="Calibri"/>
              <a:buNone/>
            </a:pPr>
            <a:r>
              <a:rPr b="0" i="0" lang="en-GB" sz="1400" u="none" cap="none" strike="noStrike">
                <a:solidFill>
                  <a:srgbClr val="FFFFFF"/>
                </a:solidFill>
                <a:latin typeface="Calibri"/>
                <a:ea typeface="Calibri"/>
                <a:cs typeface="Calibri"/>
                <a:sym typeface="Calibri"/>
              </a:rPr>
              <a:t>King’s Academy Binfield; </a:t>
            </a:r>
            <a:r>
              <a:rPr b="0" i="1" lang="en-GB" sz="1100" u="none" cap="none" strike="noStrike">
                <a:solidFill>
                  <a:srgbClr val="FFFFFF"/>
                </a:solidFill>
                <a:latin typeface="Calibri"/>
                <a:ea typeface="Calibri"/>
                <a:cs typeface="Calibri"/>
                <a:sym typeface="Calibri"/>
              </a:rPr>
              <a:t>Dare to be remarkable</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1" sz="1100" u="none" cap="none" strike="noStrike">
              <a:solidFill>
                <a:srgbClr val="FFFFFF"/>
              </a:solidFill>
              <a:latin typeface="Calibri"/>
              <a:ea typeface="Calibri"/>
              <a:cs typeface="Calibri"/>
              <a:sym typeface="Calibri"/>
            </a:endParaRPr>
          </a:p>
        </p:txBody>
      </p:sp>
      <p:pic>
        <p:nvPicPr>
          <p:cNvPr id="151" name="Google Shape;151;g30803b93802_0_1208"/>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152" name="Google Shape;152;g30803b93802_0_1208"/>
          <p:cNvSpPr/>
          <p:nvPr/>
        </p:nvSpPr>
        <p:spPr>
          <a:xfrm>
            <a:off x="8771875" y="4816500"/>
            <a:ext cx="338400" cy="292200"/>
          </a:xfrm>
          <a:prstGeom prst="ellipse">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53" name="Google Shape;153;g30803b93802_0_1208"/>
          <p:cNvSpPr/>
          <p:nvPr/>
        </p:nvSpPr>
        <p:spPr>
          <a:xfrm rot="-984884">
            <a:off x="7096892" y="2556505"/>
            <a:ext cx="1116820" cy="57901"/>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g30803b93802_0_1208"/>
          <p:cNvSpPr/>
          <p:nvPr/>
        </p:nvSpPr>
        <p:spPr>
          <a:xfrm flipH="1" rot="984884">
            <a:off x="6063278" y="2556505"/>
            <a:ext cx="1116820" cy="57901"/>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g30803b93802_0_1208"/>
          <p:cNvSpPr/>
          <p:nvPr/>
        </p:nvSpPr>
        <p:spPr>
          <a:xfrm rot="-984884">
            <a:off x="5036629" y="2556505"/>
            <a:ext cx="1116820" cy="57901"/>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g30803b93802_0_1208"/>
          <p:cNvSpPr/>
          <p:nvPr/>
        </p:nvSpPr>
        <p:spPr>
          <a:xfrm flipH="1" rot="984884">
            <a:off x="4005984" y="2556505"/>
            <a:ext cx="1116820" cy="57901"/>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g30803b93802_0_1208"/>
          <p:cNvSpPr/>
          <p:nvPr/>
        </p:nvSpPr>
        <p:spPr>
          <a:xfrm rot="-984884">
            <a:off x="2983463" y="2556505"/>
            <a:ext cx="1116820" cy="57901"/>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g30803b93802_0_1208"/>
          <p:cNvSpPr/>
          <p:nvPr/>
        </p:nvSpPr>
        <p:spPr>
          <a:xfrm flipH="1" rot="984884">
            <a:off x="1952807" y="2556505"/>
            <a:ext cx="1116820" cy="57901"/>
          </a:xfrm>
          <a:prstGeom prst="roundRect">
            <a:avLst>
              <a:gd fmla="val 50000" name="adj"/>
            </a:avLst>
          </a:prstGeom>
          <a:solidFill>
            <a:srgbClr val="0C57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g30803b93802_0_1208"/>
          <p:cNvSpPr/>
          <p:nvPr/>
        </p:nvSpPr>
        <p:spPr>
          <a:xfrm rot="-984884">
            <a:off x="930286" y="2556505"/>
            <a:ext cx="1116820" cy="57901"/>
          </a:xfrm>
          <a:prstGeom prst="roundRect">
            <a:avLst>
              <a:gd fmla="val 50000" name="adj"/>
            </a:avLst>
          </a:prstGeom>
          <a:solidFill>
            <a:srgbClr val="0C57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0" name="Google Shape;160;g30803b93802_0_1208"/>
          <p:cNvGrpSpPr/>
          <p:nvPr/>
        </p:nvGrpSpPr>
        <p:grpSpPr>
          <a:xfrm>
            <a:off x="2177540" y="2617313"/>
            <a:ext cx="1712700" cy="1230715"/>
            <a:chOff x="2114740" y="2543425"/>
            <a:chExt cx="1712700" cy="1230715"/>
          </a:xfrm>
        </p:grpSpPr>
        <p:sp>
          <p:nvSpPr>
            <p:cNvPr id="161" name="Google Shape;161;g30803b93802_0_1208"/>
            <p:cNvSpPr txBox="1"/>
            <p:nvPr/>
          </p:nvSpPr>
          <p:spPr>
            <a:xfrm>
              <a:off x="2488900" y="2745875"/>
              <a:ext cx="9588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GB" sz="800">
                  <a:solidFill>
                    <a:srgbClr val="0C57D3"/>
                  </a:solidFill>
                  <a:latin typeface="Roboto"/>
                  <a:ea typeface="Roboto"/>
                  <a:cs typeface="Roboto"/>
                  <a:sym typeface="Roboto"/>
                </a:rPr>
                <a:t>November 2025</a:t>
              </a:r>
              <a:endParaRPr b="1" sz="800">
                <a:solidFill>
                  <a:srgbClr val="0C57D3"/>
                </a:solidFill>
                <a:latin typeface="Roboto"/>
                <a:ea typeface="Roboto"/>
                <a:cs typeface="Roboto"/>
                <a:sym typeface="Roboto"/>
              </a:endParaRPr>
            </a:p>
          </p:txBody>
        </p:sp>
        <p:sp>
          <p:nvSpPr>
            <p:cNvPr id="162" name="Google Shape;162;g30803b93802_0_1208"/>
            <p:cNvSpPr/>
            <p:nvPr/>
          </p:nvSpPr>
          <p:spPr>
            <a:xfrm rot="-1789476">
              <a:off x="2888080" y="2572699"/>
              <a:ext cx="160451" cy="160451"/>
            </a:xfrm>
            <a:prstGeom prst="ellipse">
              <a:avLst/>
            </a:prstGeom>
            <a:solidFill>
              <a:srgbClr val="FFFFFF"/>
            </a:solidFill>
            <a:ln cap="flat" cmpd="sng" w="38100">
              <a:solidFill>
                <a:srgbClr val="0C57D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g30803b93802_0_1208"/>
            <p:cNvSpPr/>
            <p:nvPr/>
          </p:nvSpPr>
          <p:spPr>
            <a:xfrm>
              <a:off x="2114740" y="3070640"/>
              <a:ext cx="1712700" cy="703500"/>
            </a:xfrm>
            <a:prstGeom prst="roundRect">
              <a:avLst>
                <a:gd fmla="val 4485" name="adj"/>
              </a:avLst>
            </a:prstGeom>
            <a:solidFill>
              <a:srgbClr val="0C57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64" name="Google Shape;164;g30803b93802_0_1208"/>
            <p:cNvSpPr txBox="1"/>
            <p:nvPr/>
          </p:nvSpPr>
          <p:spPr>
            <a:xfrm>
              <a:off x="2158990" y="3107840"/>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GB" sz="800">
                  <a:solidFill>
                    <a:srgbClr val="FFFFFF"/>
                  </a:solidFill>
                  <a:latin typeface="Roboto"/>
                  <a:ea typeface="Roboto"/>
                  <a:cs typeface="Roboto"/>
                  <a:sym typeface="Roboto"/>
                </a:rPr>
                <a:t>Year 11 PPE1</a:t>
              </a:r>
              <a:endParaRPr sz="800">
                <a:solidFill>
                  <a:srgbClr val="FFFFFF"/>
                </a:solidFill>
              </a:endParaRPr>
            </a:p>
          </p:txBody>
        </p:sp>
        <p:sp>
          <p:nvSpPr>
            <p:cNvPr id="165" name="Google Shape;165;g30803b93802_0_1208"/>
            <p:cNvSpPr/>
            <p:nvPr/>
          </p:nvSpPr>
          <p:spPr>
            <a:xfrm>
              <a:off x="2926090" y="3005991"/>
              <a:ext cx="90000" cy="67500"/>
            </a:xfrm>
            <a:prstGeom prst="triangle">
              <a:avLst>
                <a:gd fmla="val 50000" name="adj"/>
              </a:avLst>
            </a:prstGeom>
            <a:solidFill>
              <a:srgbClr val="0C57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6" name="Google Shape;166;g30803b93802_0_1208"/>
          <p:cNvGrpSpPr/>
          <p:nvPr/>
        </p:nvGrpSpPr>
        <p:grpSpPr>
          <a:xfrm>
            <a:off x="4227950" y="2617225"/>
            <a:ext cx="1712700" cy="1384801"/>
            <a:chOff x="4165140" y="2543425"/>
            <a:chExt cx="1712700" cy="1230715"/>
          </a:xfrm>
        </p:grpSpPr>
        <p:sp>
          <p:nvSpPr>
            <p:cNvPr id="167" name="Google Shape;167;g30803b93802_0_1208"/>
            <p:cNvSpPr/>
            <p:nvPr/>
          </p:nvSpPr>
          <p:spPr>
            <a:xfrm rot="-1789476">
              <a:off x="4941257" y="2572699"/>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g30803b93802_0_1208"/>
            <p:cNvSpPr txBox="1"/>
            <p:nvPr/>
          </p:nvSpPr>
          <p:spPr>
            <a:xfrm>
              <a:off x="4563438" y="2737213"/>
              <a:ext cx="9225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GB" sz="800">
                  <a:solidFill>
                    <a:srgbClr val="5E5E5E"/>
                  </a:solidFill>
                  <a:latin typeface="Roboto"/>
                  <a:ea typeface="Roboto"/>
                  <a:cs typeface="Roboto"/>
                  <a:sym typeface="Roboto"/>
                </a:rPr>
                <a:t>February 2026</a:t>
              </a:r>
              <a:endParaRPr b="1" sz="800">
                <a:solidFill>
                  <a:srgbClr val="5E5E5E"/>
                </a:solidFill>
                <a:latin typeface="Roboto"/>
                <a:ea typeface="Roboto"/>
                <a:cs typeface="Roboto"/>
                <a:sym typeface="Roboto"/>
              </a:endParaRPr>
            </a:p>
          </p:txBody>
        </p:sp>
        <p:sp>
          <p:nvSpPr>
            <p:cNvPr id="169" name="Google Shape;169;g30803b93802_0_1208"/>
            <p:cNvSpPr/>
            <p:nvPr/>
          </p:nvSpPr>
          <p:spPr>
            <a:xfrm>
              <a:off x="4165140" y="3070640"/>
              <a:ext cx="1712700" cy="703500"/>
            </a:xfrm>
            <a:prstGeom prst="roundRect">
              <a:avLst>
                <a:gd fmla="val 4485"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70" name="Google Shape;170;g30803b93802_0_1208"/>
            <p:cNvSpPr txBox="1"/>
            <p:nvPr/>
          </p:nvSpPr>
          <p:spPr>
            <a:xfrm>
              <a:off x="4209390" y="3028939"/>
              <a:ext cx="1668300" cy="7035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b="1" lang="en-GB" sz="800" u="sng">
                  <a:solidFill>
                    <a:srgbClr val="5E5E5E"/>
                  </a:solidFill>
                  <a:latin typeface="Roboto"/>
                  <a:ea typeface="Roboto"/>
                  <a:cs typeface="Roboto"/>
                  <a:sym typeface="Roboto"/>
                </a:rPr>
                <a:t>Year 11 PPE2</a:t>
              </a:r>
              <a:endParaRPr b="1" sz="800" u="sng">
                <a:solidFill>
                  <a:srgbClr val="5E5E5E"/>
                </a:solidFill>
                <a:latin typeface="Roboto"/>
                <a:ea typeface="Roboto"/>
                <a:cs typeface="Roboto"/>
                <a:sym typeface="Roboto"/>
              </a:endParaRPr>
            </a:p>
            <a:p>
              <a:pPr indent="0" lvl="0" marL="0" rtl="0" algn="ctr">
                <a:lnSpc>
                  <a:spcPct val="115000"/>
                </a:lnSpc>
                <a:spcBef>
                  <a:spcPts val="0"/>
                </a:spcBef>
                <a:spcAft>
                  <a:spcPts val="1600"/>
                </a:spcAft>
                <a:buNone/>
              </a:pPr>
              <a:r>
                <a:rPr lang="en-GB" sz="800">
                  <a:solidFill>
                    <a:srgbClr val="5E5E5E"/>
                  </a:solidFill>
                  <a:latin typeface="Roboto"/>
                  <a:ea typeface="Roboto"/>
                  <a:cs typeface="Roboto"/>
                  <a:sym typeface="Roboto"/>
                </a:rPr>
                <a:t>During this PPE students will have a collapsed timetable and exams as they will be conducted during GCSEs.</a:t>
              </a:r>
              <a:endParaRPr sz="800">
                <a:solidFill>
                  <a:srgbClr val="5E5E5E"/>
                </a:solidFill>
                <a:latin typeface="Roboto"/>
                <a:ea typeface="Roboto"/>
                <a:cs typeface="Roboto"/>
                <a:sym typeface="Roboto"/>
              </a:endParaRPr>
            </a:p>
          </p:txBody>
        </p:sp>
        <p:sp>
          <p:nvSpPr>
            <p:cNvPr id="171" name="Google Shape;171;g30803b93802_0_1208"/>
            <p:cNvSpPr/>
            <p:nvPr/>
          </p:nvSpPr>
          <p:spPr>
            <a:xfrm>
              <a:off x="4976490" y="3005991"/>
              <a:ext cx="90000" cy="67500"/>
            </a:xfrm>
            <a:prstGeom prst="triangle">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2" name="Google Shape;172;g30803b93802_0_1208"/>
          <p:cNvGrpSpPr/>
          <p:nvPr/>
        </p:nvGrpSpPr>
        <p:grpSpPr>
          <a:xfrm>
            <a:off x="1140195" y="1295457"/>
            <a:ext cx="1712700" cy="1246754"/>
            <a:chOff x="1072790" y="1221570"/>
            <a:chExt cx="1712700" cy="1246754"/>
          </a:xfrm>
        </p:grpSpPr>
        <p:sp>
          <p:nvSpPr>
            <p:cNvPr id="173" name="Google Shape;173;g30803b93802_0_1208"/>
            <p:cNvSpPr/>
            <p:nvPr/>
          </p:nvSpPr>
          <p:spPr>
            <a:xfrm>
              <a:off x="1072790" y="1221570"/>
              <a:ext cx="1712700" cy="703500"/>
            </a:xfrm>
            <a:prstGeom prst="roundRect">
              <a:avLst>
                <a:gd fmla="val 4485" name="adj"/>
              </a:avLst>
            </a:prstGeom>
            <a:solidFill>
              <a:srgbClr val="0C57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74" name="Google Shape;174;g30803b93802_0_1208"/>
            <p:cNvSpPr txBox="1"/>
            <p:nvPr/>
          </p:nvSpPr>
          <p:spPr>
            <a:xfrm>
              <a:off x="1420845" y="1987538"/>
              <a:ext cx="9726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GB" sz="800">
                  <a:solidFill>
                    <a:srgbClr val="0C57D3"/>
                  </a:solidFill>
                  <a:latin typeface="Roboto"/>
                  <a:ea typeface="Roboto"/>
                  <a:cs typeface="Roboto"/>
                  <a:sym typeface="Roboto"/>
                </a:rPr>
                <a:t>September</a:t>
              </a:r>
              <a:r>
                <a:rPr b="1" lang="en-GB" sz="800">
                  <a:solidFill>
                    <a:srgbClr val="0C57D3"/>
                  </a:solidFill>
                  <a:latin typeface="Roboto"/>
                  <a:ea typeface="Roboto"/>
                  <a:cs typeface="Roboto"/>
                  <a:sym typeface="Roboto"/>
                </a:rPr>
                <a:t> 2025</a:t>
              </a:r>
              <a:endParaRPr b="1" sz="800">
                <a:solidFill>
                  <a:srgbClr val="0C57D3"/>
                </a:solidFill>
                <a:latin typeface="Roboto"/>
                <a:ea typeface="Roboto"/>
                <a:cs typeface="Roboto"/>
                <a:sym typeface="Roboto"/>
              </a:endParaRPr>
            </a:p>
          </p:txBody>
        </p:sp>
        <p:sp>
          <p:nvSpPr>
            <p:cNvPr id="175" name="Google Shape;175;g30803b93802_0_1208"/>
            <p:cNvSpPr/>
            <p:nvPr/>
          </p:nvSpPr>
          <p:spPr>
            <a:xfrm rot="10800000">
              <a:off x="1881290" y="1925063"/>
              <a:ext cx="90000" cy="67500"/>
            </a:xfrm>
            <a:prstGeom prst="triangle">
              <a:avLst>
                <a:gd fmla="val 50000" name="adj"/>
              </a:avLst>
            </a:prstGeom>
            <a:solidFill>
              <a:srgbClr val="0C57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g30803b93802_0_1208"/>
            <p:cNvSpPr txBox="1"/>
            <p:nvPr/>
          </p:nvSpPr>
          <p:spPr>
            <a:xfrm>
              <a:off x="1117040" y="1258770"/>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lang="en-GB" sz="800">
                  <a:solidFill>
                    <a:srgbClr val="FFFFFF"/>
                  </a:solidFill>
                  <a:latin typeface="Roboto"/>
                  <a:ea typeface="Roboto"/>
                  <a:cs typeface="Roboto"/>
                  <a:sym typeface="Roboto"/>
                </a:rPr>
                <a:t>Tutor Time Programme</a:t>
              </a:r>
              <a:endParaRPr sz="800">
                <a:solidFill>
                  <a:srgbClr val="FFFFFF"/>
                </a:solidFill>
                <a:latin typeface="Roboto"/>
                <a:ea typeface="Roboto"/>
                <a:cs typeface="Roboto"/>
                <a:sym typeface="Roboto"/>
              </a:endParaRPr>
            </a:p>
            <a:p>
              <a:pPr indent="0" lvl="0" marL="0" rtl="0" algn="ctr">
                <a:lnSpc>
                  <a:spcPct val="115000"/>
                </a:lnSpc>
                <a:spcBef>
                  <a:spcPts val="0"/>
                </a:spcBef>
                <a:spcAft>
                  <a:spcPts val="0"/>
                </a:spcAft>
                <a:buNone/>
              </a:pPr>
              <a:r>
                <a:rPr lang="en-GB" sz="800">
                  <a:solidFill>
                    <a:srgbClr val="FFFFFF"/>
                  </a:solidFill>
                  <a:latin typeface="Roboto"/>
                  <a:ea typeface="Roboto"/>
                  <a:cs typeface="Roboto"/>
                  <a:sym typeface="Roboto"/>
                </a:rPr>
                <a:t>Mentoring Programme</a:t>
              </a:r>
              <a:endParaRPr sz="800">
                <a:solidFill>
                  <a:srgbClr val="FFFFFF"/>
                </a:solidFill>
                <a:latin typeface="Roboto"/>
                <a:ea typeface="Roboto"/>
                <a:cs typeface="Roboto"/>
                <a:sym typeface="Roboto"/>
              </a:endParaRPr>
            </a:p>
          </p:txBody>
        </p:sp>
        <p:sp>
          <p:nvSpPr>
            <p:cNvPr id="177" name="Google Shape;177;g30803b93802_0_1208"/>
            <p:cNvSpPr/>
            <p:nvPr/>
          </p:nvSpPr>
          <p:spPr>
            <a:xfrm rot="-1789476">
              <a:off x="1846080" y="2278597"/>
              <a:ext cx="160451" cy="160451"/>
            </a:xfrm>
            <a:prstGeom prst="ellipse">
              <a:avLst/>
            </a:prstGeom>
            <a:solidFill>
              <a:srgbClr val="FFFFFF"/>
            </a:solidFill>
            <a:ln cap="flat" cmpd="sng" w="38100">
              <a:solidFill>
                <a:srgbClr val="0C57D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8" name="Google Shape;178;g30803b93802_0_1208"/>
          <p:cNvGrpSpPr/>
          <p:nvPr/>
        </p:nvGrpSpPr>
        <p:grpSpPr>
          <a:xfrm>
            <a:off x="3185940" y="1295457"/>
            <a:ext cx="1712700" cy="1246754"/>
            <a:chOff x="3123140" y="1221570"/>
            <a:chExt cx="1712700" cy="1246754"/>
          </a:xfrm>
        </p:grpSpPr>
        <p:sp>
          <p:nvSpPr>
            <p:cNvPr id="179" name="Google Shape;179;g30803b93802_0_1208"/>
            <p:cNvSpPr/>
            <p:nvPr/>
          </p:nvSpPr>
          <p:spPr>
            <a:xfrm rot="-1789476">
              <a:off x="3899258" y="2278597"/>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g30803b93802_0_1208"/>
            <p:cNvSpPr txBox="1"/>
            <p:nvPr/>
          </p:nvSpPr>
          <p:spPr>
            <a:xfrm>
              <a:off x="3448350" y="1986913"/>
              <a:ext cx="10878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GB" sz="800">
                  <a:solidFill>
                    <a:srgbClr val="5E5E5E"/>
                  </a:solidFill>
                  <a:latin typeface="Roboto"/>
                  <a:ea typeface="Roboto"/>
                  <a:cs typeface="Roboto"/>
                  <a:sym typeface="Roboto"/>
                </a:rPr>
                <a:t>December 2025</a:t>
              </a:r>
              <a:endParaRPr b="1" sz="800">
                <a:solidFill>
                  <a:srgbClr val="5E5E5E"/>
                </a:solidFill>
                <a:latin typeface="Roboto"/>
                <a:ea typeface="Roboto"/>
                <a:cs typeface="Roboto"/>
                <a:sym typeface="Roboto"/>
              </a:endParaRPr>
            </a:p>
          </p:txBody>
        </p:sp>
        <p:sp>
          <p:nvSpPr>
            <p:cNvPr id="181" name="Google Shape;181;g30803b93802_0_1208"/>
            <p:cNvSpPr/>
            <p:nvPr/>
          </p:nvSpPr>
          <p:spPr>
            <a:xfrm>
              <a:off x="3123140" y="1221570"/>
              <a:ext cx="1712700" cy="703500"/>
            </a:xfrm>
            <a:prstGeom prst="roundRect">
              <a:avLst>
                <a:gd fmla="val 4485"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82" name="Google Shape;182;g30803b93802_0_1208"/>
            <p:cNvSpPr/>
            <p:nvPr/>
          </p:nvSpPr>
          <p:spPr>
            <a:xfrm rot="10800000">
              <a:off x="3934465" y="1920663"/>
              <a:ext cx="90000" cy="67500"/>
            </a:xfrm>
            <a:prstGeom prst="triangle">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g30803b93802_0_1208"/>
            <p:cNvSpPr txBox="1"/>
            <p:nvPr/>
          </p:nvSpPr>
          <p:spPr>
            <a:xfrm>
              <a:off x="3167390" y="1258770"/>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GB" sz="800">
                  <a:solidFill>
                    <a:srgbClr val="5E5E5E"/>
                  </a:solidFill>
                  <a:latin typeface="Roboto"/>
                  <a:ea typeface="Roboto"/>
                  <a:cs typeface="Roboto"/>
                  <a:sym typeface="Roboto"/>
                </a:rPr>
                <a:t>Year 11 First Parents Evening </a:t>
              </a:r>
              <a:endParaRPr sz="800">
                <a:solidFill>
                  <a:srgbClr val="5E5E5E"/>
                </a:solidFill>
              </a:endParaRPr>
            </a:p>
          </p:txBody>
        </p:sp>
      </p:grpSp>
      <p:grpSp>
        <p:nvGrpSpPr>
          <p:cNvPr id="184" name="Google Shape;184;g30803b93802_0_1208"/>
          <p:cNvGrpSpPr/>
          <p:nvPr/>
        </p:nvGrpSpPr>
        <p:grpSpPr>
          <a:xfrm>
            <a:off x="5253495" y="1295457"/>
            <a:ext cx="1712700" cy="1246754"/>
            <a:chOff x="5201245" y="1221570"/>
            <a:chExt cx="1712700" cy="1246754"/>
          </a:xfrm>
        </p:grpSpPr>
        <p:sp>
          <p:nvSpPr>
            <p:cNvPr id="185" name="Google Shape;185;g30803b93802_0_1208"/>
            <p:cNvSpPr/>
            <p:nvPr/>
          </p:nvSpPr>
          <p:spPr>
            <a:xfrm rot="-1789476">
              <a:off x="5977648" y="2278597"/>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g30803b93802_0_1208"/>
            <p:cNvSpPr txBox="1"/>
            <p:nvPr/>
          </p:nvSpPr>
          <p:spPr>
            <a:xfrm>
              <a:off x="5662949" y="1986913"/>
              <a:ext cx="7557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GB" sz="800">
                  <a:solidFill>
                    <a:srgbClr val="5E5E5E"/>
                  </a:solidFill>
                  <a:latin typeface="Roboto"/>
                  <a:ea typeface="Roboto"/>
                  <a:cs typeface="Roboto"/>
                  <a:sym typeface="Roboto"/>
                </a:rPr>
                <a:t>March 2026</a:t>
              </a:r>
              <a:endParaRPr b="1" sz="800">
                <a:solidFill>
                  <a:srgbClr val="5E5E5E"/>
                </a:solidFill>
                <a:latin typeface="Roboto"/>
                <a:ea typeface="Roboto"/>
                <a:cs typeface="Roboto"/>
                <a:sym typeface="Roboto"/>
              </a:endParaRPr>
            </a:p>
          </p:txBody>
        </p:sp>
        <p:sp>
          <p:nvSpPr>
            <p:cNvPr id="187" name="Google Shape;187;g30803b93802_0_1208"/>
            <p:cNvSpPr/>
            <p:nvPr/>
          </p:nvSpPr>
          <p:spPr>
            <a:xfrm>
              <a:off x="5201245" y="1221570"/>
              <a:ext cx="1712700" cy="703500"/>
            </a:xfrm>
            <a:prstGeom prst="roundRect">
              <a:avLst>
                <a:gd fmla="val 4485"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88" name="Google Shape;188;g30803b93802_0_1208"/>
            <p:cNvSpPr/>
            <p:nvPr/>
          </p:nvSpPr>
          <p:spPr>
            <a:xfrm rot="10800000">
              <a:off x="6012570" y="1920663"/>
              <a:ext cx="90000" cy="67500"/>
            </a:xfrm>
            <a:prstGeom prst="triangle">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g30803b93802_0_1208"/>
            <p:cNvSpPr txBox="1"/>
            <p:nvPr/>
          </p:nvSpPr>
          <p:spPr>
            <a:xfrm>
              <a:off x="5245495" y="1258770"/>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GB" sz="800">
                  <a:solidFill>
                    <a:srgbClr val="5E5E5E"/>
                  </a:solidFill>
                  <a:latin typeface="Roboto"/>
                  <a:ea typeface="Roboto"/>
                  <a:cs typeface="Roboto"/>
                  <a:sym typeface="Roboto"/>
                </a:rPr>
                <a:t>Year 11 Final Parents Evening</a:t>
              </a:r>
              <a:endParaRPr sz="800">
                <a:solidFill>
                  <a:srgbClr val="5E5E5E"/>
                </a:solidFill>
              </a:endParaRPr>
            </a:p>
          </p:txBody>
        </p:sp>
      </p:grpSp>
      <p:grpSp>
        <p:nvGrpSpPr>
          <p:cNvPr id="190" name="Google Shape;190;g30803b93802_0_1208"/>
          <p:cNvGrpSpPr/>
          <p:nvPr/>
        </p:nvGrpSpPr>
        <p:grpSpPr>
          <a:xfrm>
            <a:off x="6278353" y="2617313"/>
            <a:ext cx="1712700" cy="1230715"/>
            <a:chOff x="6282830" y="2543425"/>
            <a:chExt cx="1712700" cy="1230715"/>
          </a:xfrm>
        </p:grpSpPr>
        <p:sp>
          <p:nvSpPr>
            <p:cNvPr id="191" name="Google Shape;191;g30803b93802_0_1208"/>
            <p:cNvSpPr/>
            <p:nvPr/>
          </p:nvSpPr>
          <p:spPr>
            <a:xfrm rot="-1789476">
              <a:off x="7058947" y="2572699"/>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g30803b93802_0_1208"/>
            <p:cNvSpPr txBox="1"/>
            <p:nvPr/>
          </p:nvSpPr>
          <p:spPr>
            <a:xfrm>
              <a:off x="6782819" y="2737212"/>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GB" sz="800">
                  <a:solidFill>
                    <a:srgbClr val="5E5E5E"/>
                  </a:solidFill>
                  <a:latin typeface="Roboto"/>
                  <a:ea typeface="Roboto"/>
                  <a:cs typeface="Roboto"/>
                  <a:sym typeface="Roboto"/>
                </a:rPr>
                <a:t>May 2026</a:t>
              </a:r>
              <a:endParaRPr b="1" sz="800">
                <a:solidFill>
                  <a:srgbClr val="5E5E5E"/>
                </a:solidFill>
                <a:latin typeface="Roboto"/>
                <a:ea typeface="Roboto"/>
                <a:cs typeface="Roboto"/>
                <a:sym typeface="Roboto"/>
              </a:endParaRPr>
            </a:p>
          </p:txBody>
        </p:sp>
        <p:sp>
          <p:nvSpPr>
            <p:cNvPr id="193" name="Google Shape;193;g30803b93802_0_1208"/>
            <p:cNvSpPr/>
            <p:nvPr/>
          </p:nvSpPr>
          <p:spPr>
            <a:xfrm>
              <a:off x="6282830" y="3070640"/>
              <a:ext cx="1712700" cy="703500"/>
            </a:xfrm>
            <a:prstGeom prst="roundRect">
              <a:avLst>
                <a:gd fmla="val 4485"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94" name="Google Shape;194;g30803b93802_0_1208"/>
            <p:cNvSpPr txBox="1"/>
            <p:nvPr/>
          </p:nvSpPr>
          <p:spPr>
            <a:xfrm>
              <a:off x="6327080" y="3107840"/>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GB" sz="1100">
                  <a:solidFill>
                    <a:srgbClr val="5E5E5E"/>
                  </a:solidFill>
                  <a:latin typeface="Roboto"/>
                  <a:ea typeface="Roboto"/>
                  <a:cs typeface="Roboto"/>
                  <a:sym typeface="Roboto"/>
                </a:rPr>
                <a:t>GCSE Exams Commence</a:t>
              </a:r>
              <a:endParaRPr b="1" sz="1100">
                <a:solidFill>
                  <a:srgbClr val="5E5E5E"/>
                </a:solidFill>
              </a:endParaRPr>
            </a:p>
          </p:txBody>
        </p:sp>
        <p:sp>
          <p:nvSpPr>
            <p:cNvPr id="195" name="Google Shape;195;g30803b93802_0_1208"/>
            <p:cNvSpPr/>
            <p:nvPr/>
          </p:nvSpPr>
          <p:spPr>
            <a:xfrm>
              <a:off x="7094180" y="3005991"/>
              <a:ext cx="90000" cy="67500"/>
            </a:xfrm>
            <a:prstGeom prst="triangle">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6" name="Google Shape;196;g30803b93802_0_1208"/>
          <p:cNvSpPr txBox="1"/>
          <p:nvPr/>
        </p:nvSpPr>
        <p:spPr>
          <a:xfrm>
            <a:off x="1813650" y="4277000"/>
            <a:ext cx="5516700" cy="40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solidFill>
                  <a:schemeClr val="dk2"/>
                </a:solidFill>
              </a:rPr>
              <a:t>GCSE Results Day - Thursday 20th August 2026</a:t>
            </a:r>
            <a:endParaRPr b="1" sz="1800">
              <a:solidFill>
                <a:schemeClr val="dk2"/>
              </a:solidFil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9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g3021284cce6_1_88"/>
          <p:cNvSpPr txBox="1"/>
          <p:nvPr>
            <p:ph type="title"/>
          </p:nvPr>
        </p:nvSpPr>
        <p:spPr>
          <a:xfrm>
            <a:off x="528656" y="643890"/>
            <a:ext cx="8229600" cy="857400"/>
          </a:xfrm>
          <a:prstGeom prst="rect">
            <a:avLst/>
          </a:prstGeom>
          <a:noFill/>
          <a:ln>
            <a:noFill/>
          </a:ln>
        </p:spPr>
        <p:txBody>
          <a:bodyPr anchorCtr="0" anchor="t" bIns="34275" lIns="68575" spcFirstLastPara="1" rIns="68575" wrap="square" tIns="34275">
            <a:normAutofit/>
          </a:bodyPr>
          <a:lstStyle/>
          <a:p>
            <a:pPr indent="0" lvl="0" marL="0" rtl="0" algn="ctr">
              <a:lnSpc>
                <a:spcPct val="100000"/>
              </a:lnSpc>
              <a:spcBef>
                <a:spcPts val="0"/>
              </a:spcBef>
              <a:spcAft>
                <a:spcPts val="0"/>
              </a:spcAft>
              <a:buClr>
                <a:schemeClr val="dk1"/>
              </a:buClr>
              <a:buSzPts val="3300"/>
              <a:buFont typeface="Calibri"/>
              <a:buNone/>
            </a:pPr>
            <a:r>
              <a:rPr lang="en-GB">
                <a:latin typeface="Arial"/>
                <a:ea typeface="Arial"/>
                <a:cs typeface="Arial"/>
                <a:sym typeface="Arial"/>
              </a:rPr>
              <a:t>Importance of </a:t>
            </a:r>
            <a:r>
              <a:rPr lang="en-GB">
                <a:latin typeface="Arial"/>
                <a:ea typeface="Arial"/>
                <a:cs typeface="Arial"/>
                <a:sym typeface="Arial"/>
              </a:rPr>
              <a:t>GCSEs</a:t>
            </a:r>
            <a:endParaRPr>
              <a:latin typeface="Arial"/>
              <a:ea typeface="Arial"/>
              <a:cs typeface="Arial"/>
              <a:sym typeface="Arial"/>
            </a:endParaRPr>
          </a:p>
        </p:txBody>
      </p:sp>
      <p:sp>
        <p:nvSpPr>
          <p:cNvPr id="202" name="Google Shape;202;g3021284cce6_1_88"/>
          <p:cNvSpPr txBox="1"/>
          <p:nvPr/>
        </p:nvSpPr>
        <p:spPr>
          <a:xfrm>
            <a:off x="-11112" y="4863703"/>
            <a:ext cx="9155100" cy="2739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FFFFFF"/>
              </a:buClr>
              <a:buSzPts val="1100"/>
              <a:buFont typeface="Calibri"/>
              <a:buNone/>
            </a:pPr>
            <a:r>
              <a:rPr b="0" i="1" lang="en-GB" sz="1100" u="none" cap="none" strike="noStrike">
                <a:solidFill>
                  <a:srgbClr val="FFFFFF"/>
                </a:solidFill>
                <a:latin typeface="Calibri"/>
                <a:ea typeface="Calibri"/>
                <a:cs typeface="Calibri"/>
                <a:sym typeface="Calibri"/>
              </a:rPr>
              <a:t>Opportunity and Success on a Global Stage</a:t>
            </a:r>
            <a:endParaRPr b="0" i="0" sz="1100" u="none" cap="none" strike="noStrike">
              <a:solidFill>
                <a:srgbClr val="000000"/>
              </a:solidFill>
              <a:latin typeface="Arial"/>
              <a:ea typeface="Arial"/>
              <a:cs typeface="Arial"/>
              <a:sym typeface="Arial"/>
            </a:endParaRPr>
          </a:p>
        </p:txBody>
      </p:sp>
      <p:sp>
        <p:nvSpPr>
          <p:cNvPr id="203" name="Google Shape;203;g3021284cce6_1_88"/>
          <p:cNvSpPr txBox="1"/>
          <p:nvPr/>
        </p:nvSpPr>
        <p:spPr>
          <a:xfrm>
            <a:off x="26400" y="0"/>
            <a:ext cx="9091200" cy="4035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chemeClr val="dk1"/>
              </a:buClr>
              <a:buSzPts val="1400"/>
              <a:buFont typeface="Arial"/>
              <a:buNone/>
            </a:pPr>
            <a:r>
              <a:t/>
            </a:r>
            <a:endParaRPr b="0" i="0" sz="14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400"/>
              <a:buFont typeface="Calibri"/>
              <a:buNone/>
            </a:pPr>
            <a:r>
              <a:rPr b="0" i="0" lang="en-GB" sz="1400" u="none" cap="none" strike="noStrike">
                <a:solidFill>
                  <a:srgbClr val="FFFFFF"/>
                </a:solidFill>
                <a:latin typeface="Calibri"/>
                <a:ea typeface="Calibri"/>
                <a:cs typeface="Calibri"/>
                <a:sym typeface="Calibri"/>
              </a:rPr>
              <a:t>King’s Academy Binfield; </a:t>
            </a:r>
            <a:r>
              <a:rPr b="0" i="1" lang="en-GB" sz="1100" u="none" cap="none" strike="noStrike">
                <a:solidFill>
                  <a:srgbClr val="FFFFFF"/>
                </a:solidFill>
                <a:latin typeface="Calibri"/>
                <a:ea typeface="Calibri"/>
                <a:cs typeface="Calibri"/>
                <a:sym typeface="Calibri"/>
              </a:rPr>
              <a:t>Dare to be remarkable</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1" sz="1100" u="none" cap="none" strike="noStrike">
              <a:solidFill>
                <a:srgbClr val="FFFFFF"/>
              </a:solidFill>
              <a:latin typeface="Calibri"/>
              <a:ea typeface="Calibri"/>
              <a:cs typeface="Calibri"/>
              <a:sym typeface="Calibri"/>
            </a:endParaRPr>
          </a:p>
        </p:txBody>
      </p:sp>
      <p:pic>
        <p:nvPicPr>
          <p:cNvPr id="204" name="Google Shape;204;g3021284cce6_1_88"/>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205" name="Google Shape;205;g3021284cce6_1_88"/>
          <p:cNvSpPr txBox="1"/>
          <p:nvPr>
            <p:ph idx="1" type="body"/>
          </p:nvPr>
        </p:nvSpPr>
        <p:spPr>
          <a:xfrm>
            <a:off x="466550" y="1451725"/>
            <a:ext cx="8069700" cy="2927400"/>
          </a:xfrm>
          <a:prstGeom prst="rect">
            <a:avLst/>
          </a:prstGeom>
          <a:noFill/>
          <a:ln>
            <a:noFill/>
          </a:ln>
        </p:spPr>
        <p:txBody>
          <a:bodyPr anchorCtr="0" anchor="t" bIns="0" lIns="0" spcFirstLastPara="1" rIns="0" wrap="square" tIns="0">
            <a:noAutofit/>
          </a:bodyPr>
          <a:lstStyle/>
          <a:p>
            <a:pPr indent="-361950" lvl="0" marL="457200" rtl="0" algn="l">
              <a:lnSpc>
                <a:spcPct val="115000"/>
              </a:lnSpc>
              <a:spcBef>
                <a:spcPts val="1200"/>
              </a:spcBef>
              <a:spcAft>
                <a:spcPts val="0"/>
              </a:spcAft>
              <a:buSzPts val="2100"/>
              <a:buChar char="❖"/>
            </a:pPr>
            <a:r>
              <a:rPr lang="en-GB">
                <a:solidFill>
                  <a:schemeClr val="dk1"/>
                </a:solidFill>
              </a:rPr>
              <a:t>Lots of jobs now require at least GCSE Maths and English at Grade 4 or above</a:t>
            </a:r>
            <a:endParaRPr>
              <a:solidFill>
                <a:schemeClr val="dk1"/>
              </a:solidFill>
            </a:endParaRPr>
          </a:p>
          <a:p>
            <a:pPr indent="-361950" lvl="0" marL="457200" rtl="0" algn="l">
              <a:lnSpc>
                <a:spcPct val="115000"/>
              </a:lnSpc>
              <a:spcBef>
                <a:spcPts val="0"/>
              </a:spcBef>
              <a:spcAft>
                <a:spcPts val="0"/>
              </a:spcAft>
              <a:buSzPts val="2100"/>
              <a:buChar char="❖"/>
            </a:pPr>
            <a:r>
              <a:rPr lang="en-GB">
                <a:solidFill>
                  <a:schemeClr val="dk1"/>
                </a:solidFill>
              </a:rPr>
              <a:t>GCSEs determine the level of qualification that the students take next</a:t>
            </a:r>
            <a:endParaRPr>
              <a:solidFill>
                <a:schemeClr val="dk1"/>
              </a:solidFill>
            </a:endParaRPr>
          </a:p>
          <a:p>
            <a:pPr indent="-361950" lvl="0" marL="457200" rtl="0" algn="l">
              <a:lnSpc>
                <a:spcPct val="115000"/>
              </a:lnSpc>
              <a:spcBef>
                <a:spcPts val="0"/>
              </a:spcBef>
              <a:spcAft>
                <a:spcPts val="0"/>
              </a:spcAft>
              <a:buSzPts val="2100"/>
              <a:buChar char="❖"/>
            </a:pPr>
            <a:r>
              <a:rPr lang="en-GB">
                <a:solidFill>
                  <a:schemeClr val="dk1"/>
                </a:solidFill>
              </a:rPr>
              <a:t>GCSEs determine the college the students attend next</a:t>
            </a:r>
            <a:endParaRPr>
              <a:solidFill>
                <a:schemeClr val="dk1"/>
              </a:solidFill>
            </a:endParaRPr>
          </a:p>
          <a:p>
            <a:pPr indent="-361950" lvl="0" marL="457200" rtl="0" algn="l">
              <a:lnSpc>
                <a:spcPct val="115000"/>
              </a:lnSpc>
              <a:spcBef>
                <a:spcPts val="0"/>
              </a:spcBef>
              <a:spcAft>
                <a:spcPts val="0"/>
              </a:spcAft>
              <a:buSzPts val="2100"/>
              <a:buChar char="❖"/>
            </a:pPr>
            <a:r>
              <a:rPr lang="en-GB">
                <a:solidFill>
                  <a:schemeClr val="dk1"/>
                </a:solidFill>
              </a:rPr>
              <a:t>Universities use them to access academic ability</a:t>
            </a:r>
            <a:endParaRPr>
              <a:solidFill>
                <a:schemeClr val="dk1"/>
              </a:solidFill>
            </a:endParaRPr>
          </a:p>
          <a:p>
            <a:pPr indent="-361950" lvl="0" marL="457200" rtl="0" algn="l">
              <a:lnSpc>
                <a:spcPct val="115000"/>
              </a:lnSpc>
              <a:spcBef>
                <a:spcPts val="0"/>
              </a:spcBef>
              <a:spcAft>
                <a:spcPts val="0"/>
              </a:spcAft>
              <a:buSzPts val="2100"/>
              <a:buChar char="❖"/>
            </a:pPr>
            <a:r>
              <a:rPr lang="en-GB">
                <a:solidFill>
                  <a:schemeClr val="dk1"/>
                </a:solidFill>
              </a:rPr>
              <a:t>They can affect the career the students pursue</a:t>
            </a:r>
            <a:endParaRPr>
              <a:solidFill>
                <a:schemeClr val="dk1"/>
              </a:solidFill>
            </a:endParaRPr>
          </a:p>
          <a:p>
            <a:pPr indent="-361950" lvl="0" marL="457200" rtl="0" algn="l">
              <a:lnSpc>
                <a:spcPct val="115000"/>
              </a:lnSpc>
              <a:spcBef>
                <a:spcPts val="0"/>
              </a:spcBef>
              <a:spcAft>
                <a:spcPts val="0"/>
              </a:spcAft>
              <a:buSzPts val="2100"/>
              <a:buChar char="❖"/>
            </a:pPr>
            <a:r>
              <a:rPr b="1" lang="en-GB">
                <a:solidFill>
                  <a:schemeClr val="dk1"/>
                </a:solidFill>
              </a:rPr>
              <a:t>They give students choice - the broader amount of GCSEs they get the better</a:t>
            </a:r>
            <a:endParaRPr sz="1600">
              <a:solidFill>
                <a:schemeClr val="dk1"/>
              </a:solidFill>
            </a:endParaRPr>
          </a:p>
        </p:txBody>
      </p:sp>
      <p:sp>
        <p:nvSpPr>
          <p:cNvPr id="206" name="Google Shape;206;g3021284cce6_1_88"/>
          <p:cNvSpPr/>
          <p:nvPr/>
        </p:nvSpPr>
        <p:spPr>
          <a:xfrm>
            <a:off x="8771875" y="4816500"/>
            <a:ext cx="338400" cy="292200"/>
          </a:xfrm>
          <a:prstGeom prst="ellipse">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g3021284cce6_1_99"/>
          <p:cNvSpPr txBox="1"/>
          <p:nvPr/>
        </p:nvSpPr>
        <p:spPr>
          <a:xfrm>
            <a:off x="-11112" y="4863703"/>
            <a:ext cx="9155100" cy="2739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FFFFFF"/>
              </a:buClr>
              <a:buSzPts val="1100"/>
              <a:buFont typeface="Calibri"/>
              <a:buNone/>
            </a:pPr>
            <a:r>
              <a:rPr b="0" i="1" lang="en-GB" sz="1100" u="none" cap="none" strike="noStrike">
                <a:solidFill>
                  <a:srgbClr val="FFFFFF"/>
                </a:solidFill>
                <a:latin typeface="Calibri"/>
                <a:ea typeface="Calibri"/>
                <a:cs typeface="Calibri"/>
                <a:sym typeface="Calibri"/>
              </a:rPr>
              <a:t>Opportunity and Success on a Global Stage</a:t>
            </a:r>
            <a:endParaRPr b="0" i="0" sz="1100" u="none" cap="none" strike="noStrike">
              <a:solidFill>
                <a:srgbClr val="000000"/>
              </a:solidFill>
              <a:latin typeface="Arial"/>
              <a:ea typeface="Arial"/>
              <a:cs typeface="Arial"/>
              <a:sym typeface="Arial"/>
            </a:endParaRPr>
          </a:p>
        </p:txBody>
      </p:sp>
      <p:sp>
        <p:nvSpPr>
          <p:cNvPr id="212" name="Google Shape;212;g3021284cce6_1_99"/>
          <p:cNvSpPr txBox="1"/>
          <p:nvPr/>
        </p:nvSpPr>
        <p:spPr>
          <a:xfrm>
            <a:off x="26400" y="0"/>
            <a:ext cx="9091200" cy="4035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chemeClr val="dk1"/>
              </a:buClr>
              <a:buSzPts val="1400"/>
              <a:buFont typeface="Arial"/>
              <a:buNone/>
            </a:pPr>
            <a:r>
              <a:t/>
            </a:r>
            <a:endParaRPr b="0" i="0" sz="14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400"/>
              <a:buFont typeface="Calibri"/>
              <a:buNone/>
            </a:pPr>
            <a:r>
              <a:rPr b="0" i="0" lang="en-GB" sz="1400" u="none" cap="none" strike="noStrike">
                <a:solidFill>
                  <a:srgbClr val="FFFFFF"/>
                </a:solidFill>
                <a:latin typeface="Calibri"/>
                <a:ea typeface="Calibri"/>
                <a:cs typeface="Calibri"/>
                <a:sym typeface="Calibri"/>
              </a:rPr>
              <a:t>King’s Academy Binfield; </a:t>
            </a:r>
            <a:r>
              <a:rPr b="0" i="1" lang="en-GB" sz="1100" u="none" cap="none" strike="noStrike">
                <a:solidFill>
                  <a:srgbClr val="FFFFFF"/>
                </a:solidFill>
                <a:latin typeface="Calibri"/>
                <a:ea typeface="Calibri"/>
                <a:cs typeface="Calibri"/>
                <a:sym typeface="Calibri"/>
              </a:rPr>
              <a:t>Dare to be remarkable</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1" sz="1100" u="none" cap="none" strike="noStrike">
              <a:solidFill>
                <a:srgbClr val="FFFFFF"/>
              </a:solidFill>
              <a:latin typeface="Calibri"/>
              <a:ea typeface="Calibri"/>
              <a:cs typeface="Calibri"/>
              <a:sym typeface="Calibri"/>
            </a:endParaRPr>
          </a:p>
        </p:txBody>
      </p:sp>
      <p:pic>
        <p:nvPicPr>
          <p:cNvPr id="213" name="Google Shape;213;g3021284cce6_1_99"/>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214" name="Google Shape;214;g3021284cce6_1_99"/>
          <p:cNvSpPr txBox="1"/>
          <p:nvPr/>
        </p:nvSpPr>
        <p:spPr>
          <a:xfrm>
            <a:off x="359967" y="1167599"/>
            <a:ext cx="8196300" cy="585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chemeClr val="dk2"/>
              </a:solidFill>
              <a:latin typeface="Arial"/>
              <a:ea typeface="Arial"/>
              <a:cs typeface="Arial"/>
              <a:sym typeface="Arial"/>
            </a:endParaRPr>
          </a:p>
        </p:txBody>
      </p:sp>
      <p:sp>
        <p:nvSpPr>
          <p:cNvPr id="215" name="Google Shape;215;g3021284cce6_1_99"/>
          <p:cNvSpPr txBox="1"/>
          <p:nvPr>
            <p:ph type="title"/>
          </p:nvPr>
        </p:nvSpPr>
        <p:spPr>
          <a:xfrm>
            <a:off x="432000" y="546600"/>
            <a:ext cx="8280000" cy="621000"/>
          </a:xfrm>
          <a:prstGeom prst="rect">
            <a:avLst/>
          </a:prstGeom>
          <a:noFill/>
          <a:ln>
            <a:noFill/>
          </a:ln>
        </p:spPr>
        <p:txBody>
          <a:bodyPr anchorCtr="0" anchor="b" bIns="0" lIns="0" spcFirstLastPara="1" rIns="0" wrap="square" tIns="0">
            <a:normAutofit/>
          </a:bodyPr>
          <a:lstStyle/>
          <a:p>
            <a:pPr indent="0" lvl="0" marL="0" rtl="0" algn="l">
              <a:lnSpc>
                <a:spcPct val="100000"/>
              </a:lnSpc>
              <a:spcBef>
                <a:spcPts val="0"/>
              </a:spcBef>
              <a:spcAft>
                <a:spcPts val="0"/>
              </a:spcAft>
              <a:buSzPts val="1400"/>
              <a:buNone/>
            </a:pPr>
            <a:r>
              <a:rPr lang="en-GB"/>
              <a:t>High Expectations </a:t>
            </a:r>
            <a:endParaRPr/>
          </a:p>
        </p:txBody>
      </p:sp>
      <p:sp>
        <p:nvSpPr>
          <p:cNvPr id="216" name="Google Shape;216;g3021284cce6_1_99"/>
          <p:cNvSpPr txBox="1"/>
          <p:nvPr>
            <p:ph idx="1" type="body"/>
          </p:nvPr>
        </p:nvSpPr>
        <p:spPr>
          <a:xfrm>
            <a:off x="426450" y="1451725"/>
            <a:ext cx="8280000" cy="2988600"/>
          </a:xfrm>
          <a:prstGeom prst="rect">
            <a:avLst/>
          </a:prstGeom>
          <a:noFill/>
          <a:ln>
            <a:noFill/>
          </a:ln>
        </p:spPr>
        <p:txBody>
          <a:bodyPr anchorCtr="0" anchor="t" bIns="0" lIns="0" spcFirstLastPara="1" rIns="0" wrap="square" tIns="0">
            <a:noAutofit/>
          </a:bodyPr>
          <a:lstStyle/>
          <a:p>
            <a:pPr indent="-317500" lvl="0" marL="457200" rtl="0" algn="l">
              <a:lnSpc>
                <a:spcPct val="100000"/>
              </a:lnSpc>
              <a:spcBef>
                <a:spcPts val="0"/>
              </a:spcBef>
              <a:spcAft>
                <a:spcPts val="0"/>
              </a:spcAft>
              <a:buClr>
                <a:schemeClr val="dk1"/>
              </a:buClr>
              <a:buSzPts val="1400"/>
              <a:buChar char="❖"/>
            </a:pPr>
            <a:r>
              <a:rPr b="1" lang="en-GB">
                <a:solidFill>
                  <a:schemeClr val="dk1"/>
                </a:solidFill>
              </a:rPr>
              <a:t>Attendance </a:t>
            </a:r>
            <a:r>
              <a:rPr lang="en-GB">
                <a:solidFill>
                  <a:schemeClr val="dk1"/>
                </a:solidFill>
              </a:rPr>
              <a:t>- a KEY determining factor in academic outcomes </a:t>
            </a:r>
            <a:endParaRPr>
              <a:solidFill>
                <a:schemeClr val="dk1"/>
              </a:solidFill>
            </a:endParaRPr>
          </a:p>
          <a:p>
            <a:pPr indent="0" lvl="0" marL="457200" rtl="0" algn="l">
              <a:lnSpc>
                <a:spcPct val="100000"/>
              </a:lnSpc>
              <a:spcBef>
                <a:spcPts val="0"/>
              </a:spcBef>
              <a:spcAft>
                <a:spcPts val="0"/>
              </a:spcAft>
              <a:buNone/>
            </a:pPr>
            <a:r>
              <a:t/>
            </a:r>
            <a:endParaRPr>
              <a:solidFill>
                <a:schemeClr val="dk1"/>
              </a:solidFill>
            </a:endParaRPr>
          </a:p>
          <a:p>
            <a:pPr indent="-317500" lvl="0" marL="457200" rtl="0" algn="l">
              <a:lnSpc>
                <a:spcPct val="100000"/>
              </a:lnSpc>
              <a:spcBef>
                <a:spcPts val="0"/>
              </a:spcBef>
              <a:spcAft>
                <a:spcPts val="0"/>
              </a:spcAft>
              <a:buClr>
                <a:schemeClr val="dk1"/>
              </a:buClr>
              <a:buSzPts val="1400"/>
              <a:buChar char="❖"/>
            </a:pPr>
            <a:r>
              <a:rPr b="1" lang="en-GB">
                <a:solidFill>
                  <a:schemeClr val="dk1"/>
                </a:solidFill>
              </a:rPr>
              <a:t>Punctuality </a:t>
            </a:r>
            <a:r>
              <a:rPr lang="en-GB">
                <a:solidFill>
                  <a:schemeClr val="dk1"/>
                </a:solidFill>
              </a:rPr>
              <a:t>- to school and lessons</a:t>
            </a:r>
            <a:endParaRPr>
              <a:solidFill>
                <a:schemeClr val="dk1"/>
              </a:solidFill>
            </a:endParaRPr>
          </a:p>
          <a:p>
            <a:pPr indent="0" lvl="0" marL="457200" rtl="0" algn="l">
              <a:lnSpc>
                <a:spcPct val="100000"/>
              </a:lnSpc>
              <a:spcBef>
                <a:spcPts val="0"/>
              </a:spcBef>
              <a:spcAft>
                <a:spcPts val="0"/>
              </a:spcAft>
              <a:buNone/>
            </a:pPr>
            <a:r>
              <a:t/>
            </a:r>
            <a:endParaRPr>
              <a:solidFill>
                <a:schemeClr val="dk1"/>
              </a:solidFill>
            </a:endParaRPr>
          </a:p>
          <a:p>
            <a:pPr indent="-317500" lvl="0" marL="457200" rtl="0" algn="l">
              <a:lnSpc>
                <a:spcPct val="100000"/>
              </a:lnSpc>
              <a:spcBef>
                <a:spcPts val="0"/>
              </a:spcBef>
              <a:spcAft>
                <a:spcPts val="0"/>
              </a:spcAft>
              <a:buClr>
                <a:schemeClr val="dk1"/>
              </a:buClr>
              <a:buSzPts val="1400"/>
              <a:buChar char="❖"/>
            </a:pPr>
            <a:r>
              <a:rPr b="1" lang="en-GB">
                <a:solidFill>
                  <a:schemeClr val="dk1"/>
                </a:solidFill>
              </a:rPr>
              <a:t>Being prepared</a:t>
            </a:r>
            <a:r>
              <a:rPr lang="en-GB">
                <a:solidFill>
                  <a:schemeClr val="dk1"/>
                </a:solidFill>
              </a:rPr>
              <a:t> - equipped for all lessons</a:t>
            </a:r>
            <a:endParaRPr>
              <a:solidFill>
                <a:schemeClr val="dk1"/>
              </a:solidFill>
            </a:endParaRPr>
          </a:p>
          <a:p>
            <a:pPr indent="0" lvl="0" marL="457200" rtl="0" algn="l">
              <a:lnSpc>
                <a:spcPct val="100000"/>
              </a:lnSpc>
              <a:spcBef>
                <a:spcPts val="0"/>
              </a:spcBef>
              <a:spcAft>
                <a:spcPts val="0"/>
              </a:spcAft>
              <a:buNone/>
            </a:pPr>
            <a:r>
              <a:t/>
            </a:r>
            <a:endParaRPr>
              <a:solidFill>
                <a:schemeClr val="dk1"/>
              </a:solidFill>
            </a:endParaRPr>
          </a:p>
          <a:p>
            <a:pPr indent="-317500" lvl="0" marL="457200" rtl="0" algn="l">
              <a:lnSpc>
                <a:spcPct val="100000"/>
              </a:lnSpc>
              <a:spcBef>
                <a:spcPts val="0"/>
              </a:spcBef>
              <a:spcAft>
                <a:spcPts val="0"/>
              </a:spcAft>
              <a:buClr>
                <a:schemeClr val="dk1"/>
              </a:buClr>
              <a:buSzPts val="1400"/>
              <a:buChar char="❖"/>
            </a:pPr>
            <a:r>
              <a:rPr b="1" lang="en-GB">
                <a:solidFill>
                  <a:schemeClr val="dk1"/>
                </a:solidFill>
              </a:rPr>
              <a:t>Behaviour in lessons</a:t>
            </a:r>
            <a:r>
              <a:rPr lang="en-GB">
                <a:solidFill>
                  <a:schemeClr val="dk1"/>
                </a:solidFill>
              </a:rPr>
              <a:t> - impacting the learning of yourself and others</a:t>
            </a:r>
            <a:endParaRPr>
              <a:solidFill>
                <a:schemeClr val="dk1"/>
              </a:solidFill>
            </a:endParaRPr>
          </a:p>
          <a:p>
            <a:pPr indent="0" lvl="0" marL="457200" rtl="0" algn="l">
              <a:lnSpc>
                <a:spcPct val="100000"/>
              </a:lnSpc>
              <a:spcBef>
                <a:spcPts val="0"/>
              </a:spcBef>
              <a:spcAft>
                <a:spcPts val="0"/>
              </a:spcAft>
              <a:buNone/>
            </a:pPr>
            <a:r>
              <a:t/>
            </a:r>
            <a:endParaRPr>
              <a:solidFill>
                <a:schemeClr val="dk1"/>
              </a:solidFill>
            </a:endParaRPr>
          </a:p>
          <a:p>
            <a:pPr indent="-317500" lvl="0" marL="457200" rtl="0" algn="l">
              <a:lnSpc>
                <a:spcPct val="100000"/>
              </a:lnSpc>
              <a:spcBef>
                <a:spcPts val="0"/>
              </a:spcBef>
              <a:spcAft>
                <a:spcPts val="0"/>
              </a:spcAft>
              <a:buClr>
                <a:schemeClr val="dk1"/>
              </a:buClr>
              <a:buSzPts val="1400"/>
              <a:buChar char="❖"/>
            </a:pPr>
            <a:r>
              <a:rPr b="1" lang="en-GB">
                <a:solidFill>
                  <a:schemeClr val="dk1"/>
                </a:solidFill>
              </a:rPr>
              <a:t>Effort in lessons</a:t>
            </a:r>
            <a:r>
              <a:rPr lang="en-GB">
                <a:solidFill>
                  <a:schemeClr val="dk1"/>
                </a:solidFill>
              </a:rPr>
              <a:t> - something EVERYONE can do</a:t>
            </a:r>
            <a:endParaRPr>
              <a:solidFill>
                <a:schemeClr val="dk1"/>
              </a:solidFill>
            </a:endParaRPr>
          </a:p>
          <a:p>
            <a:pPr indent="0" lvl="0" marL="0" rtl="0" algn="l">
              <a:lnSpc>
                <a:spcPct val="100000"/>
              </a:lnSpc>
              <a:spcBef>
                <a:spcPts val="0"/>
              </a:spcBef>
              <a:spcAft>
                <a:spcPts val="0"/>
              </a:spcAft>
              <a:buNone/>
            </a:pPr>
            <a:r>
              <a:t/>
            </a:r>
            <a:endParaRPr>
              <a:solidFill>
                <a:schemeClr val="dk1"/>
              </a:solidFill>
            </a:endParaRPr>
          </a:p>
          <a:p>
            <a:pPr indent="0" lvl="0" marL="0" rtl="0" algn="ctr">
              <a:lnSpc>
                <a:spcPct val="100000"/>
              </a:lnSpc>
              <a:spcBef>
                <a:spcPts val="0"/>
              </a:spcBef>
              <a:spcAft>
                <a:spcPts val="0"/>
              </a:spcAft>
              <a:buNone/>
            </a:pPr>
            <a:r>
              <a:rPr b="1" lang="en-GB">
                <a:solidFill>
                  <a:schemeClr val="dk1"/>
                </a:solidFill>
                <a:highlight>
                  <a:srgbClr val="FFF2CC"/>
                </a:highlight>
              </a:rPr>
              <a:t>If you are late or disengaged for 5 minutes every lesson…</a:t>
            </a:r>
            <a:endParaRPr b="1">
              <a:solidFill>
                <a:schemeClr val="dk1"/>
              </a:solidFill>
              <a:highlight>
                <a:srgbClr val="FFF2CC"/>
              </a:highlight>
            </a:endParaRPr>
          </a:p>
        </p:txBody>
      </p:sp>
      <p:sp>
        <p:nvSpPr>
          <p:cNvPr id="217" name="Google Shape;217;g3021284cce6_1_99"/>
          <p:cNvSpPr/>
          <p:nvPr/>
        </p:nvSpPr>
        <p:spPr>
          <a:xfrm>
            <a:off x="8771875" y="4816500"/>
            <a:ext cx="338400" cy="292200"/>
          </a:xfrm>
          <a:prstGeom prst="ellipse">
            <a:avLst/>
          </a:prstGeom>
          <a:solidFill>
            <a:srgbClr val="4A86E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6">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6">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6">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6">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6">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6">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6">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6">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6">
                                            <p:txEl>
                                              <p:pRg end="8" st="8"/>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6">
                                            <p:txEl>
                                              <p:pRg end="9" st="9"/>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6">
                                            <p:txEl>
                                              <p:pRg end="10" st="10"/>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221" name="Shape 221"/>
        <p:cNvGrpSpPr/>
        <p:nvPr/>
      </p:nvGrpSpPr>
      <p:grpSpPr>
        <a:xfrm>
          <a:off x="0" y="0"/>
          <a:ext cx="0" cy="0"/>
          <a:chOff x="0" y="0"/>
          <a:chExt cx="0" cy="0"/>
        </a:xfrm>
      </p:grpSpPr>
      <p:sp>
        <p:nvSpPr>
          <p:cNvPr id="222" name="Google Shape;222;g307a23de26b_1_0"/>
          <p:cNvSpPr txBox="1"/>
          <p:nvPr/>
        </p:nvSpPr>
        <p:spPr>
          <a:xfrm>
            <a:off x="-11112" y="4863703"/>
            <a:ext cx="9155100" cy="2739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400"/>
              <a:buFont typeface="Calibri"/>
              <a:buNone/>
            </a:pPr>
            <a:r>
              <a:rPr b="0" i="1" lang="en-GB" sz="1400" u="none" cap="none" strike="noStrike">
                <a:solidFill>
                  <a:srgbClr val="FFFFFF"/>
                </a:solidFill>
                <a:latin typeface="Calibri"/>
                <a:ea typeface="Calibri"/>
                <a:cs typeface="Calibri"/>
                <a:sym typeface="Calibri"/>
              </a:rPr>
              <a:t>Opportunity and Success on a Global Stage</a:t>
            </a:r>
            <a:endParaRPr b="0" i="0" sz="1400" u="none" cap="none" strike="noStrike">
              <a:solidFill>
                <a:srgbClr val="000000"/>
              </a:solidFill>
              <a:latin typeface="Arial"/>
              <a:ea typeface="Arial"/>
              <a:cs typeface="Arial"/>
              <a:sym typeface="Arial"/>
            </a:endParaRPr>
          </a:p>
        </p:txBody>
      </p:sp>
      <p:sp>
        <p:nvSpPr>
          <p:cNvPr id="223" name="Google Shape;223;g307a23de26b_1_0"/>
          <p:cNvSpPr txBox="1"/>
          <p:nvPr/>
        </p:nvSpPr>
        <p:spPr>
          <a:xfrm>
            <a:off x="-26400" y="0"/>
            <a:ext cx="9170400" cy="4035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Arial"/>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King’s Academy Binfield; </a:t>
            </a:r>
            <a:r>
              <a:rPr b="0" i="1" lang="en-GB" sz="1400" u="none" cap="none" strike="noStrike">
                <a:solidFill>
                  <a:srgbClr val="FFFFFF"/>
                </a:solidFill>
                <a:latin typeface="Calibri"/>
                <a:ea typeface="Calibri"/>
                <a:cs typeface="Calibri"/>
                <a:sym typeface="Calibri"/>
              </a:rPr>
              <a:t>Dare to be remarkable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1" sz="1400" u="none" cap="none" strike="noStrike">
              <a:solidFill>
                <a:srgbClr val="FFFFFF"/>
              </a:solidFill>
              <a:latin typeface="Calibri"/>
              <a:ea typeface="Calibri"/>
              <a:cs typeface="Calibri"/>
              <a:sym typeface="Calibri"/>
            </a:endParaRPr>
          </a:p>
        </p:txBody>
      </p:sp>
      <p:pic>
        <p:nvPicPr>
          <p:cNvPr id="224" name="Google Shape;224;g307a23de26b_1_0"/>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225" name="Google Shape;225;g307a23de26b_1_0"/>
          <p:cNvSpPr txBox="1"/>
          <p:nvPr/>
        </p:nvSpPr>
        <p:spPr>
          <a:xfrm>
            <a:off x="1736702" y="2323086"/>
            <a:ext cx="56838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
        <p:nvSpPr>
          <p:cNvPr id="226" name="Google Shape;226;g307a23de26b_1_0"/>
          <p:cNvSpPr txBox="1"/>
          <p:nvPr>
            <p:ph type="title"/>
          </p:nvPr>
        </p:nvSpPr>
        <p:spPr>
          <a:xfrm>
            <a:off x="1498388" y="457444"/>
            <a:ext cx="6147300" cy="994200"/>
          </a:xfrm>
          <a:prstGeom prst="rect">
            <a:avLst/>
          </a:prstGeom>
          <a:noFill/>
          <a:ln>
            <a:noFill/>
          </a:ln>
        </p:spPr>
        <p:txBody>
          <a:bodyPr anchorCtr="0" anchor="ctr" bIns="34275" lIns="68575" spcFirstLastPara="1" rIns="68575" wrap="square" tIns="34275">
            <a:noAutofit/>
          </a:bodyPr>
          <a:lstStyle/>
          <a:p>
            <a:pPr indent="0" lvl="0" marL="0" rtl="0" algn="ctr">
              <a:lnSpc>
                <a:spcPct val="90000"/>
              </a:lnSpc>
              <a:spcBef>
                <a:spcPts val="0"/>
              </a:spcBef>
              <a:spcAft>
                <a:spcPts val="0"/>
              </a:spcAft>
              <a:buClr>
                <a:schemeClr val="dk1"/>
              </a:buClr>
              <a:buSzPts val="2970"/>
              <a:buFont typeface="Arial"/>
              <a:buNone/>
            </a:pPr>
            <a:br>
              <a:rPr lang="en-GB" sz="2820"/>
            </a:br>
            <a:br>
              <a:rPr lang="en-GB" sz="2820"/>
            </a:br>
            <a:r>
              <a:rPr lang="en-GB" sz="2820"/>
              <a:t>Attendance – ‘every day counts’</a:t>
            </a:r>
            <a:br>
              <a:rPr lang="en-GB" sz="2820"/>
            </a:br>
            <a:br>
              <a:rPr lang="en-GB" sz="2820"/>
            </a:br>
            <a:endParaRPr sz="2820"/>
          </a:p>
        </p:txBody>
      </p:sp>
      <p:pic>
        <p:nvPicPr>
          <p:cNvPr id="227" name="Google Shape;227;g307a23de26b_1_0"/>
          <p:cNvPicPr preferRelativeResize="0"/>
          <p:nvPr/>
        </p:nvPicPr>
        <p:blipFill rotWithShape="1">
          <a:blip r:embed="rId4">
            <a:alphaModFix/>
          </a:blip>
          <a:srcRect b="0" l="0" r="0" t="2874"/>
          <a:stretch/>
        </p:blipFill>
        <p:spPr>
          <a:xfrm>
            <a:off x="1736701" y="1746166"/>
            <a:ext cx="2148280" cy="2752923"/>
          </a:xfrm>
          <a:prstGeom prst="rect">
            <a:avLst/>
          </a:prstGeom>
          <a:noFill/>
          <a:ln>
            <a:noFill/>
          </a:ln>
        </p:spPr>
      </p:pic>
      <p:pic>
        <p:nvPicPr>
          <p:cNvPr id="228" name="Google Shape;228;g307a23de26b_1_0"/>
          <p:cNvPicPr preferRelativeResize="0"/>
          <p:nvPr/>
        </p:nvPicPr>
        <p:blipFill rotWithShape="1">
          <a:blip r:embed="rId5">
            <a:alphaModFix/>
          </a:blip>
          <a:srcRect b="0" l="0" r="0" t="0"/>
          <a:stretch/>
        </p:blipFill>
        <p:spPr>
          <a:xfrm>
            <a:off x="5167757" y="1816312"/>
            <a:ext cx="2252668" cy="2682787"/>
          </a:xfrm>
          <a:prstGeom prst="rect">
            <a:avLst/>
          </a:prstGeom>
          <a:noFill/>
          <a:ln>
            <a:noFill/>
          </a:ln>
        </p:spPr>
      </p:pic>
      <p:sp>
        <p:nvSpPr>
          <p:cNvPr id="229" name="Google Shape;229;g307a23de26b_1_0"/>
          <p:cNvSpPr/>
          <p:nvPr/>
        </p:nvSpPr>
        <p:spPr>
          <a:xfrm>
            <a:off x="8771875" y="4816500"/>
            <a:ext cx="338400" cy="292200"/>
          </a:xfrm>
          <a:prstGeom prst="ellipse">
            <a:avLst/>
          </a:prstGeom>
          <a:solidFill>
            <a:srgbClr val="4A86E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2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2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g3021284cce6_1_108"/>
          <p:cNvSpPr txBox="1"/>
          <p:nvPr/>
        </p:nvSpPr>
        <p:spPr>
          <a:xfrm>
            <a:off x="-11112" y="4863703"/>
            <a:ext cx="9155100" cy="2739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FFFFFF"/>
              </a:buClr>
              <a:buSzPts val="1100"/>
              <a:buFont typeface="Calibri"/>
              <a:buNone/>
            </a:pPr>
            <a:r>
              <a:rPr b="0" i="1" lang="en-GB" sz="1100" u="none" cap="none" strike="noStrike">
                <a:solidFill>
                  <a:srgbClr val="FFFFFF"/>
                </a:solidFill>
                <a:latin typeface="Calibri"/>
                <a:ea typeface="Calibri"/>
                <a:cs typeface="Calibri"/>
                <a:sym typeface="Calibri"/>
              </a:rPr>
              <a:t>Opportunity and Success on a Global Stage</a:t>
            </a:r>
            <a:endParaRPr b="0" i="0" sz="1100" u="none" cap="none" strike="noStrike">
              <a:solidFill>
                <a:srgbClr val="000000"/>
              </a:solidFill>
              <a:latin typeface="Arial"/>
              <a:ea typeface="Arial"/>
              <a:cs typeface="Arial"/>
              <a:sym typeface="Arial"/>
            </a:endParaRPr>
          </a:p>
        </p:txBody>
      </p:sp>
      <p:sp>
        <p:nvSpPr>
          <p:cNvPr id="235" name="Google Shape;235;g3021284cce6_1_108"/>
          <p:cNvSpPr txBox="1"/>
          <p:nvPr/>
        </p:nvSpPr>
        <p:spPr>
          <a:xfrm>
            <a:off x="26400" y="0"/>
            <a:ext cx="9091200" cy="4035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chemeClr val="dk1"/>
              </a:buClr>
              <a:buSzPts val="1400"/>
              <a:buFont typeface="Arial"/>
              <a:buNone/>
            </a:pPr>
            <a:r>
              <a:t/>
            </a:r>
            <a:endParaRPr b="0" i="0" sz="14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400"/>
              <a:buFont typeface="Calibri"/>
              <a:buNone/>
            </a:pPr>
            <a:r>
              <a:rPr b="0" i="0" lang="en-GB" sz="1400" u="none" cap="none" strike="noStrike">
                <a:solidFill>
                  <a:srgbClr val="FFFFFF"/>
                </a:solidFill>
                <a:latin typeface="Calibri"/>
                <a:ea typeface="Calibri"/>
                <a:cs typeface="Calibri"/>
                <a:sym typeface="Calibri"/>
              </a:rPr>
              <a:t>King’s Academy Binfield; </a:t>
            </a:r>
            <a:r>
              <a:rPr b="0" i="1" lang="en-GB" sz="1100" u="none" cap="none" strike="noStrike">
                <a:solidFill>
                  <a:srgbClr val="FFFFFF"/>
                </a:solidFill>
                <a:latin typeface="Calibri"/>
                <a:ea typeface="Calibri"/>
                <a:cs typeface="Calibri"/>
                <a:sym typeface="Calibri"/>
              </a:rPr>
              <a:t>Dare to be remarkable</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1" sz="1100" u="none" cap="none" strike="noStrike">
              <a:solidFill>
                <a:srgbClr val="FFFFFF"/>
              </a:solidFill>
              <a:latin typeface="Calibri"/>
              <a:ea typeface="Calibri"/>
              <a:cs typeface="Calibri"/>
              <a:sym typeface="Calibri"/>
            </a:endParaRPr>
          </a:p>
        </p:txBody>
      </p:sp>
      <p:pic>
        <p:nvPicPr>
          <p:cNvPr id="236" name="Google Shape;236;g3021284cce6_1_108"/>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237" name="Google Shape;237;g3021284cce6_1_108"/>
          <p:cNvSpPr txBox="1"/>
          <p:nvPr>
            <p:ph idx="1" type="body"/>
          </p:nvPr>
        </p:nvSpPr>
        <p:spPr>
          <a:xfrm>
            <a:off x="432000" y="1350650"/>
            <a:ext cx="8280000" cy="3194700"/>
          </a:xfrm>
          <a:prstGeom prst="rect">
            <a:avLst/>
          </a:prstGeom>
          <a:noFill/>
          <a:ln>
            <a:noFill/>
          </a:ln>
        </p:spPr>
        <p:txBody>
          <a:bodyPr anchorCtr="0" anchor="t" bIns="0" lIns="0" spcFirstLastPara="1" rIns="0" wrap="square" tIns="0">
            <a:noAutofit/>
          </a:bodyPr>
          <a:lstStyle/>
          <a:p>
            <a:pPr indent="-317500" lvl="0" marL="457200" rtl="0" algn="l">
              <a:lnSpc>
                <a:spcPct val="100000"/>
              </a:lnSpc>
              <a:spcBef>
                <a:spcPts val="0"/>
              </a:spcBef>
              <a:spcAft>
                <a:spcPts val="0"/>
              </a:spcAft>
              <a:buSzPts val="1400"/>
              <a:buChar char="❖"/>
            </a:pPr>
            <a:r>
              <a:rPr b="1" lang="en-GB">
                <a:solidFill>
                  <a:schemeClr val="dk1"/>
                </a:solidFill>
              </a:rPr>
              <a:t>ClassCharts</a:t>
            </a:r>
            <a:r>
              <a:rPr lang="en-GB">
                <a:solidFill>
                  <a:schemeClr val="dk1"/>
                </a:solidFill>
              </a:rPr>
              <a:t> - can track attendance and behaviour</a:t>
            </a:r>
            <a:endParaRPr>
              <a:solidFill>
                <a:schemeClr val="dk1"/>
              </a:solidFill>
            </a:endParaRPr>
          </a:p>
          <a:p>
            <a:pPr indent="0" lvl="0" marL="457200" rtl="0" algn="l">
              <a:lnSpc>
                <a:spcPct val="100000"/>
              </a:lnSpc>
              <a:spcBef>
                <a:spcPts val="0"/>
              </a:spcBef>
              <a:spcAft>
                <a:spcPts val="0"/>
              </a:spcAft>
              <a:buNone/>
            </a:pPr>
            <a:r>
              <a:t/>
            </a:r>
            <a:endParaRPr>
              <a:solidFill>
                <a:schemeClr val="dk1"/>
              </a:solidFill>
            </a:endParaRPr>
          </a:p>
          <a:p>
            <a:pPr indent="-317500" lvl="0" marL="457200" rtl="0" algn="l">
              <a:lnSpc>
                <a:spcPct val="100000"/>
              </a:lnSpc>
              <a:spcBef>
                <a:spcPts val="0"/>
              </a:spcBef>
              <a:spcAft>
                <a:spcPts val="0"/>
              </a:spcAft>
              <a:buSzPts val="1400"/>
              <a:buChar char="❖"/>
            </a:pPr>
            <a:r>
              <a:rPr b="1" lang="en-GB">
                <a:solidFill>
                  <a:schemeClr val="dk1"/>
                </a:solidFill>
              </a:rPr>
              <a:t>Email</a:t>
            </a:r>
            <a:r>
              <a:rPr lang="en-GB">
                <a:solidFill>
                  <a:schemeClr val="dk1"/>
                </a:solidFill>
              </a:rPr>
              <a:t> - reports are sent to parent and student email</a:t>
            </a:r>
            <a:endParaRPr>
              <a:solidFill>
                <a:schemeClr val="dk1"/>
              </a:solidFill>
            </a:endParaRPr>
          </a:p>
          <a:p>
            <a:pPr indent="0" lvl="0" marL="457200" rtl="0" algn="l">
              <a:lnSpc>
                <a:spcPct val="100000"/>
              </a:lnSpc>
              <a:spcBef>
                <a:spcPts val="0"/>
              </a:spcBef>
              <a:spcAft>
                <a:spcPts val="0"/>
              </a:spcAft>
              <a:buNone/>
            </a:pPr>
            <a:r>
              <a:t/>
            </a:r>
            <a:endParaRPr>
              <a:solidFill>
                <a:schemeClr val="dk1"/>
              </a:solidFill>
            </a:endParaRPr>
          </a:p>
          <a:p>
            <a:pPr indent="-317500" lvl="0" marL="457200" rtl="0" algn="l">
              <a:lnSpc>
                <a:spcPct val="100000"/>
              </a:lnSpc>
              <a:spcBef>
                <a:spcPts val="0"/>
              </a:spcBef>
              <a:spcAft>
                <a:spcPts val="0"/>
              </a:spcAft>
              <a:buSzPts val="1400"/>
              <a:buChar char="❖"/>
            </a:pPr>
            <a:r>
              <a:rPr b="1" lang="en-GB">
                <a:solidFill>
                  <a:schemeClr val="dk1"/>
                </a:solidFill>
              </a:rPr>
              <a:t>Parents evenings</a:t>
            </a:r>
            <a:r>
              <a:rPr lang="en-GB">
                <a:solidFill>
                  <a:schemeClr val="dk1"/>
                </a:solidFill>
              </a:rPr>
              <a:t> with subject staff</a:t>
            </a:r>
            <a:endParaRPr>
              <a:solidFill>
                <a:schemeClr val="dk1"/>
              </a:solidFill>
            </a:endParaRPr>
          </a:p>
          <a:p>
            <a:pPr indent="0" lvl="0" marL="457200" rtl="0" algn="l">
              <a:lnSpc>
                <a:spcPct val="100000"/>
              </a:lnSpc>
              <a:spcBef>
                <a:spcPts val="0"/>
              </a:spcBef>
              <a:spcAft>
                <a:spcPts val="0"/>
              </a:spcAft>
              <a:buNone/>
            </a:pPr>
            <a:r>
              <a:t/>
            </a:r>
            <a:endParaRPr>
              <a:solidFill>
                <a:schemeClr val="dk1"/>
              </a:solidFill>
            </a:endParaRPr>
          </a:p>
          <a:p>
            <a:pPr indent="-317500" lvl="0" marL="457200" rtl="0" algn="l">
              <a:lnSpc>
                <a:spcPct val="100000"/>
              </a:lnSpc>
              <a:spcBef>
                <a:spcPts val="0"/>
              </a:spcBef>
              <a:spcAft>
                <a:spcPts val="0"/>
              </a:spcAft>
              <a:buSzPts val="1400"/>
              <a:buChar char="❖"/>
            </a:pPr>
            <a:r>
              <a:rPr b="1" lang="en-GB">
                <a:solidFill>
                  <a:schemeClr val="dk1"/>
                </a:solidFill>
              </a:rPr>
              <a:t>Pastoral query</a:t>
            </a:r>
            <a:r>
              <a:rPr lang="en-GB">
                <a:solidFill>
                  <a:schemeClr val="dk1"/>
                </a:solidFill>
              </a:rPr>
              <a:t> - form tutor first</a:t>
            </a:r>
            <a:endParaRPr>
              <a:solidFill>
                <a:schemeClr val="dk1"/>
              </a:solidFill>
            </a:endParaRPr>
          </a:p>
          <a:p>
            <a:pPr indent="0" lvl="0" marL="457200" rtl="0" algn="l">
              <a:lnSpc>
                <a:spcPct val="100000"/>
              </a:lnSpc>
              <a:spcBef>
                <a:spcPts val="0"/>
              </a:spcBef>
              <a:spcAft>
                <a:spcPts val="0"/>
              </a:spcAft>
              <a:buNone/>
            </a:pPr>
            <a:r>
              <a:t/>
            </a:r>
            <a:endParaRPr>
              <a:solidFill>
                <a:schemeClr val="dk1"/>
              </a:solidFill>
            </a:endParaRPr>
          </a:p>
          <a:p>
            <a:pPr indent="-317500" lvl="0" marL="457200" rtl="0" algn="l">
              <a:lnSpc>
                <a:spcPct val="100000"/>
              </a:lnSpc>
              <a:spcBef>
                <a:spcPts val="0"/>
              </a:spcBef>
              <a:spcAft>
                <a:spcPts val="0"/>
              </a:spcAft>
              <a:buSzPts val="1400"/>
              <a:buChar char="❖"/>
            </a:pPr>
            <a:r>
              <a:rPr b="1" lang="en-GB">
                <a:solidFill>
                  <a:schemeClr val="dk1"/>
                </a:solidFill>
              </a:rPr>
              <a:t>Subject query</a:t>
            </a:r>
            <a:r>
              <a:rPr lang="en-GB">
                <a:solidFill>
                  <a:schemeClr val="dk1"/>
                </a:solidFill>
              </a:rPr>
              <a:t> - subject teacher first</a:t>
            </a:r>
            <a:endParaRPr>
              <a:solidFill>
                <a:schemeClr val="dk1"/>
              </a:solidFill>
            </a:endParaRPr>
          </a:p>
        </p:txBody>
      </p:sp>
      <p:sp>
        <p:nvSpPr>
          <p:cNvPr id="238" name="Google Shape;238;g3021284cce6_1_108"/>
          <p:cNvSpPr txBox="1"/>
          <p:nvPr>
            <p:ph type="title"/>
          </p:nvPr>
        </p:nvSpPr>
        <p:spPr>
          <a:xfrm>
            <a:off x="614575" y="566575"/>
            <a:ext cx="7356600" cy="621000"/>
          </a:xfrm>
          <a:prstGeom prst="rect">
            <a:avLst/>
          </a:prstGeom>
          <a:noFill/>
          <a:ln>
            <a:noFill/>
          </a:ln>
        </p:spPr>
        <p:txBody>
          <a:bodyPr anchorCtr="0" anchor="b" bIns="0" lIns="0" spcFirstLastPara="1" rIns="0" wrap="square" tIns="0">
            <a:noAutofit/>
          </a:bodyPr>
          <a:lstStyle/>
          <a:p>
            <a:pPr indent="0" lvl="0" marL="0" rtl="0" algn="l">
              <a:lnSpc>
                <a:spcPct val="100000"/>
              </a:lnSpc>
              <a:spcBef>
                <a:spcPts val="0"/>
              </a:spcBef>
              <a:spcAft>
                <a:spcPts val="0"/>
              </a:spcAft>
              <a:buSzPts val="1400"/>
              <a:buNone/>
            </a:pPr>
            <a:r>
              <a:rPr lang="en-GB">
                <a:latin typeface="Arial"/>
                <a:ea typeface="Arial"/>
                <a:cs typeface="Arial"/>
                <a:sym typeface="Arial"/>
              </a:rPr>
              <a:t>Communication between KAB and parents</a:t>
            </a:r>
            <a:endParaRPr>
              <a:latin typeface="Arial"/>
              <a:ea typeface="Arial"/>
              <a:cs typeface="Arial"/>
              <a:sym typeface="Arial"/>
            </a:endParaRPr>
          </a:p>
        </p:txBody>
      </p:sp>
      <p:sp>
        <p:nvSpPr>
          <p:cNvPr id="239" name="Google Shape;239;g3021284cce6_1_108"/>
          <p:cNvSpPr/>
          <p:nvPr/>
        </p:nvSpPr>
        <p:spPr>
          <a:xfrm>
            <a:off x="8771875" y="4816500"/>
            <a:ext cx="338400" cy="292200"/>
          </a:xfrm>
          <a:prstGeom prst="ellipse">
            <a:avLst/>
          </a:prstGeom>
          <a:solidFill>
            <a:srgbClr val="4A86E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7">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7">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7">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7">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7">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7">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7">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7">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7">
                                            <p:txEl>
                                              <p:pRg end="8" st="8"/>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243" name="Shape 243"/>
        <p:cNvGrpSpPr/>
        <p:nvPr/>
      </p:nvGrpSpPr>
      <p:grpSpPr>
        <a:xfrm>
          <a:off x="0" y="0"/>
          <a:ext cx="0" cy="0"/>
          <a:chOff x="0" y="0"/>
          <a:chExt cx="0" cy="0"/>
        </a:xfrm>
      </p:grpSpPr>
      <p:sp>
        <p:nvSpPr>
          <p:cNvPr id="244" name="Google Shape;244;g307a23de26b_0_456"/>
          <p:cNvSpPr txBox="1"/>
          <p:nvPr/>
        </p:nvSpPr>
        <p:spPr>
          <a:xfrm>
            <a:off x="-11112" y="4863703"/>
            <a:ext cx="9155100" cy="2739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400"/>
              <a:buFont typeface="Calibri"/>
              <a:buNone/>
            </a:pPr>
            <a:r>
              <a:rPr b="0" i="1" lang="en-GB" sz="1400" u="none" cap="none" strike="noStrike">
                <a:solidFill>
                  <a:srgbClr val="FFFFFF"/>
                </a:solidFill>
                <a:latin typeface="Calibri"/>
                <a:ea typeface="Calibri"/>
                <a:cs typeface="Calibri"/>
                <a:sym typeface="Calibri"/>
              </a:rPr>
              <a:t>Opportunity and Success on a Global Stage</a:t>
            </a:r>
            <a:endParaRPr b="0" i="0" sz="1400" u="none" cap="none" strike="noStrike">
              <a:solidFill>
                <a:srgbClr val="000000"/>
              </a:solidFill>
              <a:latin typeface="Arial"/>
              <a:ea typeface="Arial"/>
              <a:cs typeface="Arial"/>
              <a:sym typeface="Arial"/>
            </a:endParaRPr>
          </a:p>
        </p:txBody>
      </p:sp>
      <p:sp>
        <p:nvSpPr>
          <p:cNvPr id="245" name="Google Shape;245;g307a23de26b_0_456"/>
          <p:cNvSpPr txBox="1"/>
          <p:nvPr/>
        </p:nvSpPr>
        <p:spPr>
          <a:xfrm>
            <a:off x="-26400" y="0"/>
            <a:ext cx="9170400" cy="4035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Arial"/>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King’s Academy Binfield; </a:t>
            </a:r>
            <a:r>
              <a:rPr b="0" i="1" lang="en-GB" sz="1400" u="none" cap="none" strike="noStrike">
                <a:solidFill>
                  <a:srgbClr val="FFFFFF"/>
                </a:solidFill>
                <a:latin typeface="Calibri"/>
                <a:ea typeface="Calibri"/>
                <a:cs typeface="Calibri"/>
                <a:sym typeface="Calibri"/>
              </a:rPr>
              <a:t>Dare to be remarkable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1" sz="1400" u="none" cap="none" strike="noStrike">
              <a:solidFill>
                <a:srgbClr val="FFFFFF"/>
              </a:solidFill>
              <a:latin typeface="Calibri"/>
              <a:ea typeface="Calibri"/>
              <a:cs typeface="Calibri"/>
              <a:sym typeface="Calibri"/>
            </a:endParaRPr>
          </a:p>
        </p:txBody>
      </p:sp>
      <p:pic>
        <p:nvPicPr>
          <p:cNvPr id="246" name="Google Shape;246;g307a23de26b_0_456"/>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247" name="Google Shape;247;g307a23de26b_0_456"/>
          <p:cNvSpPr txBox="1"/>
          <p:nvPr/>
        </p:nvSpPr>
        <p:spPr>
          <a:xfrm>
            <a:off x="1736702" y="2323086"/>
            <a:ext cx="56838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
        <p:nvSpPr>
          <p:cNvPr id="248" name="Google Shape;248;g307a23de26b_0_456"/>
          <p:cNvSpPr txBox="1"/>
          <p:nvPr>
            <p:ph type="title"/>
          </p:nvPr>
        </p:nvSpPr>
        <p:spPr>
          <a:xfrm>
            <a:off x="1143000" y="648638"/>
            <a:ext cx="6957900" cy="803100"/>
          </a:xfrm>
          <a:prstGeom prst="rect">
            <a:avLst/>
          </a:prstGeom>
          <a:noFill/>
          <a:ln>
            <a:noFill/>
          </a:ln>
        </p:spPr>
        <p:txBody>
          <a:bodyPr anchorCtr="0" anchor="ctr" bIns="34275" lIns="68575" spcFirstLastPara="1" rIns="68575" wrap="square" tIns="34275">
            <a:noAutofit/>
          </a:bodyPr>
          <a:lstStyle/>
          <a:p>
            <a:pPr indent="0" lvl="0" marL="0" rtl="0" algn="ctr">
              <a:lnSpc>
                <a:spcPct val="90000"/>
              </a:lnSpc>
              <a:spcBef>
                <a:spcPts val="0"/>
              </a:spcBef>
              <a:spcAft>
                <a:spcPts val="0"/>
              </a:spcAft>
              <a:buClr>
                <a:schemeClr val="dk1"/>
              </a:buClr>
              <a:buSzPts val="2970"/>
              <a:buFont typeface="Arial"/>
              <a:buNone/>
            </a:pPr>
            <a:br>
              <a:rPr lang="en-GB" sz="2820"/>
            </a:br>
            <a:br>
              <a:rPr lang="en-GB" sz="2820"/>
            </a:br>
            <a:r>
              <a:rPr lang="en-GB" sz="2820"/>
              <a:t>Parent/carer Involvement</a:t>
            </a:r>
            <a:br>
              <a:rPr lang="en-GB" sz="2820"/>
            </a:br>
            <a:br>
              <a:rPr lang="en-GB" sz="2820"/>
            </a:br>
            <a:endParaRPr sz="2820"/>
          </a:p>
        </p:txBody>
      </p:sp>
      <p:sp>
        <p:nvSpPr>
          <p:cNvPr id="249" name="Google Shape;249;g307a23de26b_0_456"/>
          <p:cNvSpPr txBox="1"/>
          <p:nvPr>
            <p:ph idx="1" type="body"/>
          </p:nvPr>
        </p:nvSpPr>
        <p:spPr>
          <a:xfrm>
            <a:off x="610875" y="1451719"/>
            <a:ext cx="8022000" cy="3263400"/>
          </a:xfrm>
          <a:prstGeom prst="rect">
            <a:avLst/>
          </a:prstGeom>
          <a:noFill/>
          <a:ln>
            <a:noFill/>
          </a:ln>
        </p:spPr>
        <p:txBody>
          <a:bodyPr anchorCtr="0" anchor="t" bIns="34275" lIns="68575" spcFirstLastPara="1" rIns="68575" wrap="square" tIns="34275">
            <a:normAutofit/>
          </a:bodyPr>
          <a:lstStyle/>
          <a:p>
            <a:pPr indent="-266700" lvl="0" marL="342900" rtl="0" algn="l">
              <a:lnSpc>
                <a:spcPct val="115000"/>
              </a:lnSpc>
              <a:spcBef>
                <a:spcPts val="900"/>
              </a:spcBef>
              <a:spcAft>
                <a:spcPts val="0"/>
              </a:spcAft>
              <a:buSzPts val="1600"/>
              <a:buChar char="❖"/>
            </a:pPr>
            <a:r>
              <a:rPr lang="en-GB" sz="1700">
                <a:solidFill>
                  <a:schemeClr val="dk1"/>
                </a:solidFill>
                <a:latin typeface="Arial"/>
                <a:ea typeface="Arial"/>
                <a:cs typeface="Arial"/>
                <a:sym typeface="Arial"/>
              </a:rPr>
              <a:t>Classcharts will continue to be the main form of communication for behaviour and attendance</a:t>
            </a:r>
            <a:endParaRPr sz="1700">
              <a:solidFill>
                <a:schemeClr val="dk1"/>
              </a:solidFill>
              <a:latin typeface="Arial"/>
              <a:ea typeface="Arial"/>
              <a:cs typeface="Arial"/>
              <a:sym typeface="Arial"/>
            </a:endParaRPr>
          </a:p>
          <a:p>
            <a:pPr indent="-273050" lvl="0" marL="342900" rtl="0" algn="l">
              <a:lnSpc>
                <a:spcPct val="115000"/>
              </a:lnSpc>
              <a:spcBef>
                <a:spcPts val="0"/>
              </a:spcBef>
              <a:spcAft>
                <a:spcPts val="0"/>
              </a:spcAft>
              <a:buSzPts val="1700"/>
              <a:buFont typeface="Arial"/>
              <a:buChar char="❖"/>
            </a:pPr>
            <a:r>
              <a:rPr lang="en-GB" sz="1700">
                <a:solidFill>
                  <a:schemeClr val="dk1"/>
                </a:solidFill>
                <a:latin typeface="Arial"/>
                <a:ea typeface="Arial"/>
                <a:cs typeface="Arial"/>
                <a:sym typeface="Arial"/>
              </a:rPr>
              <a:t>Parents Evening - </a:t>
            </a:r>
            <a:r>
              <a:rPr b="1" lang="en-GB" sz="1700">
                <a:solidFill>
                  <a:schemeClr val="dk1"/>
                </a:solidFill>
              </a:rPr>
              <a:t>Thursday 9th January</a:t>
            </a:r>
            <a:r>
              <a:rPr b="1" lang="en-GB" sz="1700">
                <a:solidFill>
                  <a:schemeClr val="dk1"/>
                </a:solidFill>
              </a:rPr>
              <a:t> and</a:t>
            </a:r>
            <a:r>
              <a:rPr b="1" lang="en-GB" sz="1700">
                <a:solidFill>
                  <a:schemeClr val="dk1"/>
                </a:solidFill>
              </a:rPr>
              <a:t> Thursday 5th June</a:t>
            </a:r>
            <a:endParaRPr b="1" sz="1700">
              <a:solidFill>
                <a:schemeClr val="dk1"/>
              </a:solidFill>
            </a:endParaRPr>
          </a:p>
          <a:p>
            <a:pPr indent="-273050" lvl="0" marL="342900" rtl="0" algn="l">
              <a:lnSpc>
                <a:spcPct val="115000"/>
              </a:lnSpc>
              <a:spcBef>
                <a:spcPts val="0"/>
              </a:spcBef>
              <a:spcAft>
                <a:spcPts val="0"/>
              </a:spcAft>
              <a:buSzPts val="1700"/>
              <a:buChar char="❖"/>
            </a:pPr>
            <a:r>
              <a:rPr lang="en-GB" sz="1700">
                <a:solidFill>
                  <a:schemeClr val="dk1"/>
                </a:solidFill>
                <a:latin typeface="Arial"/>
                <a:ea typeface="Arial"/>
                <a:cs typeface="Arial"/>
                <a:sym typeface="Arial"/>
              </a:rPr>
              <a:t>Encouragement to complete homework/revision on a regular basis - </a:t>
            </a:r>
            <a:r>
              <a:rPr lang="en-GB" sz="1700">
                <a:solidFill>
                  <a:schemeClr val="dk1"/>
                </a:solidFill>
              </a:rPr>
              <a:t>more on this in a minute</a:t>
            </a:r>
            <a:endParaRPr sz="1700">
              <a:solidFill>
                <a:schemeClr val="dk1"/>
              </a:solidFill>
              <a:latin typeface="Arial"/>
              <a:ea typeface="Arial"/>
              <a:cs typeface="Arial"/>
              <a:sym typeface="Arial"/>
            </a:endParaRPr>
          </a:p>
          <a:p>
            <a:pPr indent="-273050" lvl="0" marL="342900" rtl="0" algn="l">
              <a:lnSpc>
                <a:spcPct val="115000"/>
              </a:lnSpc>
              <a:spcBef>
                <a:spcPts val="0"/>
              </a:spcBef>
              <a:spcAft>
                <a:spcPts val="0"/>
              </a:spcAft>
              <a:buSzPts val="1700"/>
              <a:buChar char="❖"/>
            </a:pPr>
            <a:r>
              <a:rPr lang="en-GB" sz="1700">
                <a:solidFill>
                  <a:schemeClr val="dk1"/>
                </a:solidFill>
                <a:latin typeface="Arial"/>
                <a:ea typeface="Arial"/>
                <a:cs typeface="Arial"/>
                <a:sym typeface="Arial"/>
              </a:rPr>
              <a:t>Encourage them to attend any intervention sessions they are </a:t>
            </a:r>
            <a:r>
              <a:rPr lang="en-GB" sz="1700">
                <a:solidFill>
                  <a:schemeClr val="dk1"/>
                </a:solidFill>
              </a:rPr>
              <a:t>invited to</a:t>
            </a:r>
            <a:endParaRPr sz="1700">
              <a:solidFill>
                <a:schemeClr val="dk1"/>
              </a:solidFill>
              <a:latin typeface="Arial"/>
              <a:ea typeface="Arial"/>
              <a:cs typeface="Arial"/>
              <a:sym typeface="Arial"/>
            </a:endParaRPr>
          </a:p>
          <a:p>
            <a:pPr indent="-273050" lvl="0" marL="342900" rtl="0" algn="l">
              <a:lnSpc>
                <a:spcPct val="115000"/>
              </a:lnSpc>
              <a:spcBef>
                <a:spcPts val="0"/>
              </a:spcBef>
              <a:spcAft>
                <a:spcPts val="0"/>
              </a:spcAft>
              <a:buSzPts val="1700"/>
              <a:buChar char="❖"/>
            </a:pPr>
            <a:r>
              <a:rPr lang="en-GB" sz="1700">
                <a:solidFill>
                  <a:schemeClr val="dk1"/>
                </a:solidFill>
                <a:latin typeface="Arial"/>
                <a:ea typeface="Arial"/>
                <a:cs typeface="Arial"/>
                <a:sym typeface="Arial"/>
              </a:rPr>
              <a:t>Communication with school regarding issues/concerns - tutor as first point of contact </a:t>
            </a:r>
            <a:endParaRPr sz="1700">
              <a:solidFill>
                <a:schemeClr val="dk1"/>
              </a:solidFill>
              <a:latin typeface="Arial"/>
              <a:ea typeface="Arial"/>
              <a:cs typeface="Arial"/>
              <a:sym typeface="Arial"/>
            </a:endParaRPr>
          </a:p>
          <a:p>
            <a:pPr indent="-273050" lvl="0" marL="342900" rtl="0" algn="l">
              <a:lnSpc>
                <a:spcPct val="115000"/>
              </a:lnSpc>
              <a:spcBef>
                <a:spcPts val="0"/>
              </a:spcBef>
              <a:spcAft>
                <a:spcPts val="0"/>
              </a:spcAft>
              <a:buSzPts val="1700"/>
              <a:buChar char="❖"/>
            </a:pPr>
            <a:r>
              <a:rPr lang="en-GB" sz="1700">
                <a:solidFill>
                  <a:schemeClr val="dk1"/>
                </a:solidFill>
                <a:latin typeface="Arial"/>
                <a:ea typeface="Arial"/>
                <a:cs typeface="Arial"/>
                <a:sym typeface="Arial"/>
              </a:rPr>
              <a:t>Ensuring pupils take time for themselves - hobbies, days out, time spent with family, good sleep and healthy food. Healthy mobile device habits</a:t>
            </a:r>
            <a:r>
              <a:rPr lang="en-GB" sz="1700">
                <a:solidFill>
                  <a:schemeClr val="dk1"/>
                </a:solidFill>
              </a:rPr>
              <a:t>!</a:t>
            </a:r>
            <a:r>
              <a:rPr lang="en-GB" sz="1700">
                <a:solidFill>
                  <a:schemeClr val="dk1"/>
                </a:solidFill>
                <a:latin typeface="Arial"/>
                <a:ea typeface="Arial"/>
                <a:cs typeface="Arial"/>
                <a:sym typeface="Arial"/>
              </a:rPr>
              <a:t> </a:t>
            </a:r>
            <a:endParaRPr sz="1700">
              <a:solidFill>
                <a:schemeClr val="dk1"/>
              </a:solidFill>
              <a:latin typeface="Arial"/>
              <a:ea typeface="Arial"/>
              <a:cs typeface="Arial"/>
              <a:sym typeface="Arial"/>
            </a:endParaRPr>
          </a:p>
        </p:txBody>
      </p:sp>
      <p:sp>
        <p:nvSpPr>
          <p:cNvPr id="250" name="Google Shape;250;g307a23de26b_0_456"/>
          <p:cNvSpPr/>
          <p:nvPr/>
        </p:nvSpPr>
        <p:spPr>
          <a:xfrm>
            <a:off x="8771875" y="4816500"/>
            <a:ext cx="338400" cy="292200"/>
          </a:xfrm>
          <a:prstGeom prst="ellipse">
            <a:avLst/>
          </a:prstGeom>
          <a:solidFill>
            <a:srgbClr val="4A86E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9">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9">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9">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9">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9">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9">
                                            <p:txEl>
                                              <p:pRg end="5" st="5"/>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254" name="Shape 254"/>
        <p:cNvGrpSpPr/>
        <p:nvPr/>
      </p:nvGrpSpPr>
      <p:grpSpPr>
        <a:xfrm>
          <a:off x="0" y="0"/>
          <a:ext cx="0" cy="0"/>
          <a:chOff x="0" y="0"/>
          <a:chExt cx="0" cy="0"/>
        </a:xfrm>
      </p:grpSpPr>
      <p:sp>
        <p:nvSpPr>
          <p:cNvPr id="255" name="Google Shape;255;g307a23de26b_0_428"/>
          <p:cNvSpPr txBox="1"/>
          <p:nvPr/>
        </p:nvSpPr>
        <p:spPr>
          <a:xfrm>
            <a:off x="-11112" y="4863703"/>
            <a:ext cx="9155100" cy="2739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400"/>
              <a:buFont typeface="Calibri"/>
              <a:buNone/>
            </a:pPr>
            <a:r>
              <a:rPr b="0" i="1" lang="en-GB" sz="1400" u="none" cap="none" strike="noStrike">
                <a:solidFill>
                  <a:srgbClr val="FFFFFF"/>
                </a:solidFill>
                <a:latin typeface="Calibri"/>
                <a:ea typeface="Calibri"/>
                <a:cs typeface="Calibri"/>
                <a:sym typeface="Calibri"/>
              </a:rPr>
              <a:t>Opportunity and Success on a Global Stage</a:t>
            </a:r>
            <a:endParaRPr b="0" i="0" sz="1400" u="none" cap="none" strike="noStrike">
              <a:solidFill>
                <a:srgbClr val="000000"/>
              </a:solidFill>
              <a:latin typeface="Arial"/>
              <a:ea typeface="Arial"/>
              <a:cs typeface="Arial"/>
              <a:sym typeface="Arial"/>
            </a:endParaRPr>
          </a:p>
        </p:txBody>
      </p:sp>
      <p:sp>
        <p:nvSpPr>
          <p:cNvPr id="256" name="Google Shape;256;g307a23de26b_0_428"/>
          <p:cNvSpPr txBox="1"/>
          <p:nvPr/>
        </p:nvSpPr>
        <p:spPr>
          <a:xfrm>
            <a:off x="-26400" y="0"/>
            <a:ext cx="9170400" cy="4035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Arial"/>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King’s Academy Binfield; </a:t>
            </a:r>
            <a:r>
              <a:rPr b="0" i="1" lang="en-GB" sz="1400" u="none" cap="none" strike="noStrike">
                <a:solidFill>
                  <a:srgbClr val="FFFFFF"/>
                </a:solidFill>
                <a:latin typeface="Calibri"/>
                <a:ea typeface="Calibri"/>
                <a:cs typeface="Calibri"/>
                <a:sym typeface="Calibri"/>
              </a:rPr>
              <a:t>Dare to be remarkable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1" sz="1400" u="none" cap="none" strike="noStrike">
              <a:solidFill>
                <a:srgbClr val="FFFFFF"/>
              </a:solidFill>
              <a:latin typeface="Calibri"/>
              <a:ea typeface="Calibri"/>
              <a:cs typeface="Calibri"/>
              <a:sym typeface="Calibri"/>
            </a:endParaRPr>
          </a:p>
        </p:txBody>
      </p:sp>
      <p:pic>
        <p:nvPicPr>
          <p:cNvPr id="257" name="Google Shape;257;g307a23de26b_0_428"/>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258" name="Google Shape;258;g307a23de26b_0_428"/>
          <p:cNvSpPr txBox="1"/>
          <p:nvPr/>
        </p:nvSpPr>
        <p:spPr>
          <a:xfrm>
            <a:off x="1736702" y="2323086"/>
            <a:ext cx="56838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
        <p:nvSpPr>
          <p:cNvPr id="259" name="Google Shape;259;g307a23de26b_0_428"/>
          <p:cNvSpPr txBox="1"/>
          <p:nvPr>
            <p:ph type="title"/>
          </p:nvPr>
        </p:nvSpPr>
        <p:spPr>
          <a:xfrm>
            <a:off x="1215731" y="648638"/>
            <a:ext cx="6885300" cy="847500"/>
          </a:xfrm>
          <a:prstGeom prst="rect">
            <a:avLst/>
          </a:prstGeom>
          <a:noFill/>
          <a:ln>
            <a:noFill/>
          </a:ln>
        </p:spPr>
        <p:txBody>
          <a:bodyPr anchorCtr="0" anchor="ctr" bIns="34275" lIns="68575" spcFirstLastPara="1" rIns="68575" wrap="square" tIns="34275">
            <a:normAutofit/>
          </a:bodyPr>
          <a:lstStyle/>
          <a:p>
            <a:pPr indent="0" lvl="0" marL="0" rtl="0" algn="ctr">
              <a:lnSpc>
                <a:spcPct val="90000"/>
              </a:lnSpc>
              <a:spcBef>
                <a:spcPts val="0"/>
              </a:spcBef>
              <a:spcAft>
                <a:spcPts val="0"/>
              </a:spcAft>
              <a:buClr>
                <a:schemeClr val="dk1"/>
              </a:buClr>
              <a:buSzPts val="3300"/>
              <a:buFont typeface="Arial"/>
              <a:buNone/>
            </a:pPr>
            <a:r>
              <a:rPr lang="en-GB"/>
              <a:t>Revision</a:t>
            </a:r>
            <a:endParaRPr/>
          </a:p>
        </p:txBody>
      </p:sp>
      <p:sp>
        <p:nvSpPr>
          <p:cNvPr id="260" name="Google Shape;260;g307a23de26b_0_428"/>
          <p:cNvSpPr txBox="1"/>
          <p:nvPr>
            <p:ph idx="1" type="body"/>
          </p:nvPr>
        </p:nvSpPr>
        <p:spPr>
          <a:xfrm>
            <a:off x="764775" y="1496213"/>
            <a:ext cx="7614600" cy="3183000"/>
          </a:xfrm>
          <a:prstGeom prst="rect">
            <a:avLst/>
          </a:prstGeom>
          <a:noFill/>
          <a:ln>
            <a:noFill/>
          </a:ln>
        </p:spPr>
        <p:txBody>
          <a:bodyPr anchorCtr="0" anchor="t" bIns="34275" lIns="68575" spcFirstLastPara="1" rIns="68575" wrap="square" tIns="34275">
            <a:normAutofit fontScale="92500" lnSpcReduction="20000"/>
          </a:bodyPr>
          <a:lstStyle/>
          <a:p>
            <a:pPr indent="-282575" lvl="0" marL="342900" rtl="0" algn="l">
              <a:lnSpc>
                <a:spcPct val="115000"/>
              </a:lnSpc>
              <a:spcBef>
                <a:spcPts val="0"/>
              </a:spcBef>
              <a:spcAft>
                <a:spcPts val="0"/>
              </a:spcAft>
              <a:buSzPct val="100000"/>
              <a:buChar char="❖"/>
            </a:pPr>
            <a:r>
              <a:rPr lang="en-GB" sz="2000">
                <a:solidFill>
                  <a:schemeClr val="dk1"/>
                </a:solidFill>
              </a:rPr>
              <a:t>Start now - revision is not a thing to only be done just before exams</a:t>
            </a:r>
            <a:endParaRPr sz="2000">
              <a:solidFill>
                <a:schemeClr val="dk1"/>
              </a:solidFill>
            </a:endParaRPr>
          </a:p>
          <a:p>
            <a:pPr indent="-282575" lvl="0" marL="342900" rtl="0" algn="l">
              <a:lnSpc>
                <a:spcPct val="115000"/>
              </a:lnSpc>
              <a:spcBef>
                <a:spcPts val="0"/>
              </a:spcBef>
              <a:spcAft>
                <a:spcPts val="0"/>
              </a:spcAft>
              <a:buClr>
                <a:schemeClr val="dk1"/>
              </a:buClr>
              <a:buSzPct val="100000"/>
              <a:buChar char="❖"/>
            </a:pPr>
            <a:r>
              <a:rPr lang="en-GB" sz="2000">
                <a:solidFill>
                  <a:schemeClr val="dk1"/>
                </a:solidFill>
              </a:rPr>
              <a:t>Revising a topic 3 or 4 times across the next two years will be better for retention that once just before the exam</a:t>
            </a:r>
            <a:endParaRPr sz="2000">
              <a:solidFill>
                <a:schemeClr val="dk1"/>
              </a:solidFill>
            </a:endParaRPr>
          </a:p>
          <a:p>
            <a:pPr indent="0" lvl="0" marL="0" rtl="0" algn="l">
              <a:lnSpc>
                <a:spcPct val="115000"/>
              </a:lnSpc>
              <a:spcBef>
                <a:spcPts val="0"/>
              </a:spcBef>
              <a:spcAft>
                <a:spcPts val="0"/>
              </a:spcAft>
              <a:buNone/>
            </a:pPr>
            <a:r>
              <a:t/>
            </a:r>
            <a:endParaRPr sz="2000">
              <a:solidFill>
                <a:schemeClr val="dk1"/>
              </a:solidFill>
            </a:endParaRPr>
          </a:p>
          <a:p>
            <a:pPr indent="0" lvl="0" marL="0" rtl="0" algn="l">
              <a:lnSpc>
                <a:spcPct val="115000"/>
              </a:lnSpc>
              <a:spcBef>
                <a:spcPts val="0"/>
              </a:spcBef>
              <a:spcAft>
                <a:spcPts val="0"/>
              </a:spcAft>
              <a:buNone/>
            </a:pPr>
            <a:r>
              <a:rPr b="1" lang="en-GB" sz="2000" u="sng">
                <a:solidFill>
                  <a:schemeClr val="dk1"/>
                </a:solidFill>
              </a:rPr>
              <a:t>How to revise?</a:t>
            </a:r>
            <a:endParaRPr b="1" sz="2000" u="sng">
              <a:solidFill>
                <a:schemeClr val="dk1"/>
              </a:solidFill>
            </a:endParaRPr>
          </a:p>
          <a:p>
            <a:pPr indent="-282575" lvl="0" marL="342900" rtl="0" algn="l">
              <a:lnSpc>
                <a:spcPct val="115000"/>
              </a:lnSpc>
              <a:spcBef>
                <a:spcPts val="0"/>
              </a:spcBef>
              <a:spcAft>
                <a:spcPts val="0"/>
              </a:spcAft>
              <a:buClr>
                <a:schemeClr val="dk1"/>
              </a:buClr>
              <a:buSzPct val="100000"/>
              <a:buChar char="❖"/>
            </a:pPr>
            <a:r>
              <a:rPr lang="en-GB" sz="2000">
                <a:solidFill>
                  <a:schemeClr val="dk1"/>
                </a:solidFill>
              </a:rPr>
              <a:t>Work out how you best revise now</a:t>
            </a:r>
            <a:endParaRPr sz="2000">
              <a:solidFill>
                <a:schemeClr val="dk1"/>
              </a:solidFill>
            </a:endParaRPr>
          </a:p>
          <a:p>
            <a:pPr indent="-282575" lvl="0" marL="342900" rtl="0" algn="l">
              <a:lnSpc>
                <a:spcPct val="115000"/>
              </a:lnSpc>
              <a:spcBef>
                <a:spcPts val="0"/>
              </a:spcBef>
              <a:spcAft>
                <a:spcPts val="0"/>
              </a:spcAft>
              <a:buClr>
                <a:schemeClr val="dk1"/>
              </a:buClr>
              <a:buSzPct val="100000"/>
              <a:buChar char="❖"/>
            </a:pPr>
            <a:r>
              <a:rPr lang="en-GB" sz="2000">
                <a:solidFill>
                  <a:schemeClr val="dk1"/>
                </a:solidFill>
              </a:rPr>
              <a:t>Teach it</a:t>
            </a:r>
            <a:endParaRPr sz="2000">
              <a:solidFill>
                <a:schemeClr val="dk1"/>
              </a:solidFill>
            </a:endParaRPr>
          </a:p>
          <a:p>
            <a:pPr indent="-282575" lvl="0" marL="342900" rtl="0" algn="l">
              <a:lnSpc>
                <a:spcPct val="115000"/>
              </a:lnSpc>
              <a:spcBef>
                <a:spcPts val="0"/>
              </a:spcBef>
              <a:spcAft>
                <a:spcPts val="0"/>
              </a:spcAft>
              <a:buClr>
                <a:schemeClr val="dk1"/>
              </a:buClr>
              <a:buSzPct val="100000"/>
              <a:buChar char="❖"/>
            </a:pPr>
            <a:r>
              <a:rPr lang="en-GB" sz="2000">
                <a:solidFill>
                  <a:schemeClr val="dk1"/>
                </a:solidFill>
              </a:rPr>
              <a:t>Utilise YouTube &amp; TikTok</a:t>
            </a:r>
            <a:endParaRPr sz="2000">
              <a:solidFill>
                <a:schemeClr val="dk1"/>
              </a:solidFill>
            </a:endParaRPr>
          </a:p>
          <a:p>
            <a:pPr indent="-282575" lvl="0" marL="342900" rtl="0" algn="l">
              <a:lnSpc>
                <a:spcPct val="115000"/>
              </a:lnSpc>
              <a:spcBef>
                <a:spcPts val="0"/>
              </a:spcBef>
              <a:spcAft>
                <a:spcPts val="0"/>
              </a:spcAft>
              <a:buClr>
                <a:schemeClr val="dk1"/>
              </a:buClr>
              <a:buSzPct val="100000"/>
              <a:buChar char="❖"/>
            </a:pPr>
            <a:r>
              <a:rPr lang="en-GB" sz="2000">
                <a:solidFill>
                  <a:schemeClr val="dk1"/>
                </a:solidFill>
              </a:rPr>
              <a:t>Historic exam questions</a:t>
            </a:r>
            <a:endParaRPr sz="2000">
              <a:solidFill>
                <a:schemeClr val="dk1"/>
              </a:solidFill>
            </a:endParaRPr>
          </a:p>
          <a:p>
            <a:pPr indent="-282575" lvl="0" marL="342900" rtl="0" algn="l">
              <a:lnSpc>
                <a:spcPct val="115000"/>
              </a:lnSpc>
              <a:spcBef>
                <a:spcPts val="0"/>
              </a:spcBef>
              <a:spcAft>
                <a:spcPts val="0"/>
              </a:spcAft>
              <a:buClr>
                <a:schemeClr val="dk1"/>
              </a:buClr>
              <a:buSzPct val="100000"/>
              <a:buChar char="❖"/>
            </a:pPr>
            <a:r>
              <a:rPr lang="en-GB" sz="2000">
                <a:solidFill>
                  <a:schemeClr val="dk1"/>
                </a:solidFill>
              </a:rPr>
              <a:t>If you do poorly on a mock exam (PPE), work out </a:t>
            </a:r>
            <a:r>
              <a:rPr lang="en-GB" sz="2000">
                <a:solidFill>
                  <a:schemeClr val="dk1"/>
                </a:solidFill>
              </a:rPr>
              <a:t>why and fix the root problem</a:t>
            </a:r>
            <a:endParaRPr sz="2000">
              <a:solidFill>
                <a:schemeClr val="dk1"/>
              </a:solidFill>
            </a:endParaRPr>
          </a:p>
        </p:txBody>
      </p:sp>
      <p:sp>
        <p:nvSpPr>
          <p:cNvPr id="261" name="Google Shape;261;g307a23de26b_0_428"/>
          <p:cNvSpPr/>
          <p:nvPr/>
        </p:nvSpPr>
        <p:spPr>
          <a:xfrm>
            <a:off x="8771875" y="4816500"/>
            <a:ext cx="338400" cy="292200"/>
          </a:xfrm>
          <a:prstGeom prst="ellipse">
            <a:avLst/>
          </a:prstGeom>
          <a:solidFill>
            <a:srgbClr val="4A86E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0">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0">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0">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0">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0">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0">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0">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0">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0">
                                            <p:txEl>
                                              <p:pRg end="8" st="8"/>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265" name="Shape 265"/>
        <p:cNvGrpSpPr/>
        <p:nvPr/>
      </p:nvGrpSpPr>
      <p:grpSpPr>
        <a:xfrm>
          <a:off x="0" y="0"/>
          <a:ext cx="0" cy="0"/>
          <a:chOff x="0" y="0"/>
          <a:chExt cx="0" cy="0"/>
        </a:xfrm>
      </p:grpSpPr>
      <p:sp>
        <p:nvSpPr>
          <p:cNvPr id="266" name="Google Shape;266;g307a23de26b_0_437"/>
          <p:cNvSpPr txBox="1"/>
          <p:nvPr/>
        </p:nvSpPr>
        <p:spPr>
          <a:xfrm>
            <a:off x="-11112" y="4863703"/>
            <a:ext cx="9155100" cy="2739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400"/>
              <a:buFont typeface="Calibri"/>
              <a:buNone/>
            </a:pPr>
            <a:r>
              <a:rPr b="0" i="1" lang="en-GB" sz="1400" u="none" cap="none" strike="noStrike">
                <a:solidFill>
                  <a:srgbClr val="FFFFFF"/>
                </a:solidFill>
                <a:latin typeface="Calibri"/>
                <a:ea typeface="Calibri"/>
                <a:cs typeface="Calibri"/>
                <a:sym typeface="Calibri"/>
              </a:rPr>
              <a:t>Opportunity and Success on a Global Stage</a:t>
            </a:r>
            <a:endParaRPr b="0" i="0" sz="1400" u="none" cap="none" strike="noStrike">
              <a:solidFill>
                <a:srgbClr val="000000"/>
              </a:solidFill>
              <a:latin typeface="Arial"/>
              <a:ea typeface="Arial"/>
              <a:cs typeface="Arial"/>
              <a:sym typeface="Arial"/>
            </a:endParaRPr>
          </a:p>
        </p:txBody>
      </p:sp>
      <p:sp>
        <p:nvSpPr>
          <p:cNvPr id="267" name="Google Shape;267;g307a23de26b_0_437"/>
          <p:cNvSpPr txBox="1"/>
          <p:nvPr/>
        </p:nvSpPr>
        <p:spPr>
          <a:xfrm>
            <a:off x="-26400" y="0"/>
            <a:ext cx="9170400" cy="4035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Arial"/>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King’s Academy Binfield; </a:t>
            </a:r>
            <a:r>
              <a:rPr b="0" i="1" lang="en-GB" sz="1400" u="none" cap="none" strike="noStrike">
                <a:solidFill>
                  <a:srgbClr val="FFFFFF"/>
                </a:solidFill>
                <a:latin typeface="Calibri"/>
                <a:ea typeface="Calibri"/>
                <a:cs typeface="Calibri"/>
                <a:sym typeface="Calibri"/>
              </a:rPr>
              <a:t>Dare to be remarkable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1" sz="1400" u="none" cap="none" strike="noStrike">
              <a:solidFill>
                <a:srgbClr val="FFFFFF"/>
              </a:solidFill>
              <a:latin typeface="Calibri"/>
              <a:ea typeface="Calibri"/>
              <a:cs typeface="Calibri"/>
              <a:sym typeface="Calibri"/>
            </a:endParaRPr>
          </a:p>
        </p:txBody>
      </p:sp>
      <p:pic>
        <p:nvPicPr>
          <p:cNvPr id="268" name="Google Shape;268;g307a23de26b_0_437"/>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269" name="Google Shape;269;g307a23de26b_0_437"/>
          <p:cNvSpPr txBox="1"/>
          <p:nvPr/>
        </p:nvSpPr>
        <p:spPr>
          <a:xfrm>
            <a:off x="1736702" y="2323086"/>
            <a:ext cx="56838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
        <p:nvSpPr>
          <p:cNvPr id="270" name="Google Shape;270;g307a23de26b_0_437"/>
          <p:cNvSpPr txBox="1"/>
          <p:nvPr>
            <p:ph type="title"/>
          </p:nvPr>
        </p:nvSpPr>
        <p:spPr>
          <a:xfrm>
            <a:off x="1070269" y="648638"/>
            <a:ext cx="7030800" cy="994200"/>
          </a:xfrm>
          <a:prstGeom prst="rect">
            <a:avLst/>
          </a:prstGeom>
          <a:noFill/>
          <a:ln>
            <a:noFill/>
          </a:ln>
        </p:spPr>
        <p:txBody>
          <a:bodyPr anchorCtr="0" anchor="ctr" bIns="34275" lIns="68575" spcFirstLastPara="1" rIns="68575" wrap="square" tIns="34275">
            <a:normAutofit fontScale="90000"/>
          </a:bodyPr>
          <a:lstStyle/>
          <a:p>
            <a:pPr indent="0" lvl="0" marL="0" rtl="0" algn="l">
              <a:lnSpc>
                <a:spcPct val="90000"/>
              </a:lnSpc>
              <a:spcBef>
                <a:spcPts val="0"/>
              </a:spcBef>
              <a:spcAft>
                <a:spcPts val="0"/>
              </a:spcAft>
              <a:buClr>
                <a:schemeClr val="dk1"/>
              </a:buClr>
              <a:buSzPct val="117857"/>
              <a:buFont typeface="Arial"/>
              <a:buNone/>
            </a:pPr>
            <a:br>
              <a:rPr b="1" lang="en-GB">
                <a:latin typeface="Ropa Sans"/>
                <a:ea typeface="Ropa Sans"/>
                <a:cs typeface="Ropa Sans"/>
                <a:sym typeface="Ropa Sans"/>
              </a:rPr>
            </a:br>
            <a:br>
              <a:rPr b="1" lang="en-GB">
                <a:latin typeface="Ropa Sans"/>
                <a:ea typeface="Ropa Sans"/>
                <a:cs typeface="Ropa Sans"/>
                <a:sym typeface="Ropa Sans"/>
              </a:rPr>
            </a:br>
            <a:r>
              <a:rPr b="1" lang="en-GB" sz="3133" u="sng">
                <a:solidFill>
                  <a:schemeClr val="hlink"/>
                </a:solidFill>
                <a:hlinkClick r:id="rId4"/>
              </a:rPr>
              <a:t>Revision Website</a:t>
            </a:r>
            <a:br>
              <a:rPr lang="en-GB">
                <a:latin typeface="Ropa Sans"/>
                <a:ea typeface="Ropa Sans"/>
                <a:cs typeface="Ropa Sans"/>
                <a:sym typeface="Ropa Sans"/>
              </a:rPr>
            </a:br>
            <a:br>
              <a:rPr lang="en-GB">
                <a:latin typeface="Ropa Sans"/>
                <a:ea typeface="Ropa Sans"/>
                <a:cs typeface="Ropa Sans"/>
                <a:sym typeface="Ropa Sans"/>
              </a:rPr>
            </a:br>
            <a:endParaRPr>
              <a:latin typeface="Ropa Sans"/>
              <a:ea typeface="Ropa Sans"/>
              <a:cs typeface="Ropa Sans"/>
              <a:sym typeface="Ropa Sans"/>
            </a:endParaRPr>
          </a:p>
        </p:txBody>
      </p:sp>
      <p:pic>
        <p:nvPicPr>
          <p:cNvPr id="271" name="Google Shape;271;g307a23de26b_0_437"/>
          <p:cNvPicPr preferRelativeResize="0"/>
          <p:nvPr/>
        </p:nvPicPr>
        <p:blipFill>
          <a:blip r:embed="rId5">
            <a:alphaModFix/>
          </a:blip>
          <a:stretch>
            <a:fillRect/>
          </a:stretch>
        </p:blipFill>
        <p:spPr>
          <a:xfrm>
            <a:off x="1687727" y="1642850"/>
            <a:ext cx="6211924" cy="3220851"/>
          </a:xfrm>
          <a:prstGeom prst="rect">
            <a:avLst/>
          </a:prstGeom>
          <a:noFill/>
          <a:ln>
            <a:noFill/>
          </a:ln>
        </p:spPr>
      </p:pic>
      <p:sp>
        <p:nvSpPr>
          <p:cNvPr id="272" name="Google Shape;272;g307a23de26b_0_437"/>
          <p:cNvSpPr/>
          <p:nvPr/>
        </p:nvSpPr>
        <p:spPr>
          <a:xfrm>
            <a:off x="8771875" y="4816500"/>
            <a:ext cx="338400" cy="292200"/>
          </a:xfrm>
          <a:prstGeom prst="ellipse">
            <a:avLst/>
          </a:prstGeom>
          <a:solidFill>
            <a:srgbClr val="4A86E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g3021284cce6_1_152"/>
          <p:cNvSpPr txBox="1"/>
          <p:nvPr/>
        </p:nvSpPr>
        <p:spPr>
          <a:xfrm>
            <a:off x="-11112" y="4863703"/>
            <a:ext cx="9155100" cy="2739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FFFFFF"/>
              </a:buClr>
              <a:buSzPts val="1100"/>
              <a:buFont typeface="Calibri"/>
              <a:buNone/>
            </a:pPr>
            <a:r>
              <a:rPr b="0" i="1" lang="en-GB" sz="1100" u="none" cap="none" strike="noStrike">
                <a:solidFill>
                  <a:srgbClr val="FFFFFF"/>
                </a:solidFill>
                <a:latin typeface="Calibri"/>
                <a:ea typeface="Calibri"/>
                <a:cs typeface="Calibri"/>
                <a:sym typeface="Calibri"/>
              </a:rPr>
              <a:t>Opportunity and Success on a Global Stage</a:t>
            </a:r>
            <a:endParaRPr b="0" i="0" sz="1100" u="none" cap="none" strike="noStrike">
              <a:solidFill>
                <a:srgbClr val="000000"/>
              </a:solidFill>
              <a:latin typeface="Arial"/>
              <a:ea typeface="Arial"/>
              <a:cs typeface="Arial"/>
              <a:sym typeface="Arial"/>
            </a:endParaRPr>
          </a:p>
        </p:txBody>
      </p:sp>
      <p:sp>
        <p:nvSpPr>
          <p:cNvPr id="278" name="Google Shape;278;g3021284cce6_1_152"/>
          <p:cNvSpPr txBox="1"/>
          <p:nvPr/>
        </p:nvSpPr>
        <p:spPr>
          <a:xfrm>
            <a:off x="26400" y="0"/>
            <a:ext cx="9091200" cy="4035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chemeClr val="dk1"/>
              </a:buClr>
              <a:buSzPts val="1400"/>
              <a:buFont typeface="Arial"/>
              <a:buNone/>
            </a:pPr>
            <a:r>
              <a:t/>
            </a:r>
            <a:endParaRPr b="0" i="0" sz="14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400"/>
              <a:buFont typeface="Calibri"/>
              <a:buNone/>
            </a:pPr>
            <a:r>
              <a:rPr b="0" i="0" lang="en-GB" sz="1400" u="none" cap="none" strike="noStrike">
                <a:solidFill>
                  <a:srgbClr val="FFFFFF"/>
                </a:solidFill>
                <a:latin typeface="Calibri"/>
                <a:ea typeface="Calibri"/>
                <a:cs typeface="Calibri"/>
                <a:sym typeface="Calibri"/>
              </a:rPr>
              <a:t>King’s Academy Binfield; </a:t>
            </a:r>
            <a:r>
              <a:rPr b="0" i="1" lang="en-GB" sz="1100" u="none" cap="none" strike="noStrike">
                <a:solidFill>
                  <a:srgbClr val="FFFFFF"/>
                </a:solidFill>
                <a:latin typeface="Calibri"/>
                <a:ea typeface="Calibri"/>
                <a:cs typeface="Calibri"/>
                <a:sym typeface="Calibri"/>
              </a:rPr>
              <a:t>Dare to be remarkable</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1" sz="1100" u="none" cap="none" strike="noStrike">
              <a:solidFill>
                <a:srgbClr val="FFFFFF"/>
              </a:solidFill>
              <a:latin typeface="Calibri"/>
              <a:ea typeface="Calibri"/>
              <a:cs typeface="Calibri"/>
              <a:sym typeface="Calibri"/>
            </a:endParaRPr>
          </a:p>
        </p:txBody>
      </p:sp>
      <p:pic>
        <p:nvPicPr>
          <p:cNvPr id="279" name="Google Shape;279;g3021284cce6_1_152"/>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280" name="Google Shape;280;g3021284cce6_1_152"/>
          <p:cNvSpPr txBox="1"/>
          <p:nvPr>
            <p:ph type="title"/>
          </p:nvPr>
        </p:nvSpPr>
        <p:spPr>
          <a:xfrm>
            <a:off x="424800" y="926100"/>
            <a:ext cx="8280000" cy="621000"/>
          </a:xfrm>
          <a:prstGeom prst="rect">
            <a:avLst/>
          </a:prstGeom>
          <a:noFill/>
          <a:ln>
            <a:noFill/>
          </a:ln>
        </p:spPr>
        <p:txBody>
          <a:bodyPr anchorCtr="0" anchor="b" bIns="0" lIns="0" spcFirstLastPara="1" rIns="0" wrap="square" tIns="0">
            <a:noAutofit/>
          </a:bodyPr>
          <a:lstStyle/>
          <a:p>
            <a:pPr indent="0" lvl="0" marL="0" rtl="0" algn="l">
              <a:lnSpc>
                <a:spcPct val="100000"/>
              </a:lnSpc>
              <a:spcBef>
                <a:spcPts val="0"/>
              </a:spcBef>
              <a:spcAft>
                <a:spcPts val="0"/>
              </a:spcAft>
              <a:buSzPts val="1400"/>
              <a:buNone/>
            </a:pPr>
            <a:r>
              <a:rPr lang="en-GB"/>
              <a:t>Why do we do PPEs?</a:t>
            </a:r>
            <a:endParaRPr/>
          </a:p>
        </p:txBody>
      </p:sp>
      <p:sp>
        <p:nvSpPr>
          <p:cNvPr id="281" name="Google Shape;281;g3021284cce6_1_152"/>
          <p:cNvSpPr txBox="1"/>
          <p:nvPr>
            <p:ph idx="1" type="body"/>
          </p:nvPr>
        </p:nvSpPr>
        <p:spPr>
          <a:xfrm>
            <a:off x="424800" y="1747000"/>
            <a:ext cx="8280000" cy="2970000"/>
          </a:xfrm>
          <a:prstGeom prst="rect">
            <a:avLst/>
          </a:prstGeom>
          <a:noFill/>
          <a:ln>
            <a:noFill/>
          </a:ln>
        </p:spPr>
        <p:txBody>
          <a:bodyPr anchorCtr="0" anchor="t" bIns="0" lIns="0" spcFirstLastPara="1" rIns="0" wrap="square" tIns="0">
            <a:noAutofit/>
          </a:bodyPr>
          <a:lstStyle/>
          <a:p>
            <a:pPr indent="-355600" lvl="0" marL="457200" rtl="0" algn="l">
              <a:lnSpc>
                <a:spcPct val="100000"/>
              </a:lnSpc>
              <a:spcBef>
                <a:spcPts val="400"/>
              </a:spcBef>
              <a:spcAft>
                <a:spcPts val="0"/>
              </a:spcAft>
              <a:buSzPts val="2000"/>
              <a:buChar char="❖"/>
            </a:pPr>
            <a:r>
              <a:rPr lang="en-GB">
                <a:solidFill>
                  <a:schemeClr val="dk1"/>
                </a:solidFill>
              </a:rPr>
              <a:t>To prepare students for being quiet for a long period of time!</a:t>
            </a:r>
            <a:endParaRPr>
              <a:solidFill>
                <a:schemeClr val="dk1"/>
              </a:solidFill>
            </a:endParaRPr>
          </a:p>
          <a:p>
            <a:pPr indent="0" lvl="0" marL="0" rtl="0" algn="l">
              <a:lnSpc>
                <a:spcPct val="100000"/>
              </a:lnSpc>
              <a:spcBef>
                <a:spcPts val="400"/>
              </a:spcBef>
              <a:spcAft>
                <a:spcPts val="0"/>
              </a:spcAft>
              <a:buSzPts val="2000"/>
              <a:buNone/>
            </a:pPr>
            <a:r>
              <a:t/>
            </a:r>
            <a:endParaRPr>
              <a:solidFill>
                <a:schemeClr val="dk1"/>
              </a:solidFill>
            </a:endParaRPr>
          </a:p>
          <a:p>
            <a:pPr indent="-355600" lvl="0" marL="457200" rtl="0" algn="l">
              <a:lnSpc>
                <a:spcPct val="100000"/>
              </a:lnSpc>
              <a:spcBef>
                <a:spcPts val="400"/>
              </a:spcBef>
              <a:spcAft>
                <a:spcPts val="0"/>
              </a:spcAft>
              <a:buSzPts val="2000"/>
              <a:buChar char="❖"/>
            </a:pPr>
            <a:r>
              <a:rPr lang="en-GB">
                <a:solidFill>
                  <a:schemeClr val="dk1"/>
                </a:solidFill>
              </a:rPr>
              <a:t>To get into the routines of exams ready for 2025</a:t>
            </a:r>
            <a:endParaRPr>
              <a:solidFill>
                <a:schemeClr val="dk1"/>
              </a:solidFill>
            </a:endParaRPr>
          </a:p>
          <a:p>
            <a:pPr indent="0" lvl="0" marL="0" rtl="0" algn="l">
              <a:lnSpc>
                <a:spcPct val="100000"/>
              </a:lnSpc>
              <a:spcBef>
                <a:spcPts val="400"/>
              </a:spcBef>
              <a:spcAft>
                <a:spcPts val="0"/>
              </a:spcAft>
              <a:buSzPts val="2000"/>
              <a:buNone/>
            </a:pPr>
            <a:r>
              <a:t/>
            </a:r>
            <a:endParaRPr>
              <a:solidFill>
                <a:schemeClr val="dk1"/>
              </a:solidFill>
            </a:endParaRPr>
          </a:p>
          <a:p>
            <a:pPr indent="-355600" lvl="0" marL="457200" rtl="0" algn="l">
              <a:lnSpc>
                <a:spcPct val="100000"/>
              </a:lnSpc>
              <a:spcBef>
                <a:spcPts val="400"/>
              </a:spcBef>
              <a:spcAft>
                <a:spcPts val="0"/>
              </a:spcAft>
              <a:buSzPts val="2000"/>
              <a:buChar char="❖"/>
            </a:pPr>
            <a:r>
              <a:rPr lang="en-GB">
                <a:solidFill>
                  <a:schemeClr val="dk1"/>
                </a:solidFill>
              </a:rPr>
              <a:t>To understand their current attainment</a:t>
            </a:r>
            <a:endParaRPr>
              <a:solidFill>
                <a:schemeClr val="dk1"/>
              </a:solidFill>
            </a:endParaRPr>
          </a:p>
          <a:p>
            <a:pPr indent="0" lvl="0" marL="342900" rtl="0" algn="l">
              <a:lnSpc>
                <a:spcPct val="100000"/>
              </a:lnSpc>
              <a:spcBef>
                <a:spcPts val="400"/>
              </a:spcBef>
              <a:spcAft>
                <a:spcPts val="0"/>
              </a:spcAft>
              <a:buNone/>
            </a:pPr>
            <a:r>
              <a:t/>
            </a:r>
            <a:endParaRPr>
              <a:solidFill>
                <a:schemeClr val="dk1"/>
              </a:solidFill>
            </a:endParaRPr>
          </a:p>
          <a:p>
            <a:pPr indent="-355600" lvl="0" marL="457200" rtl="0" algn="l">
              <a:lnSpc>
                <a:spcPct val="100000"/>
              </a:lnSpc>
              <a:spcBef>
                <a:spcPts val="400"/>
              </a:spcBef>
              <a:spcAft>
                <a:spcPts val="0"/>
              </a:spcAft>
              <a:buSzPts val="2000"/>
              <a:buChar char="❖"/>
            </a:pPr>
            <a:r>
              <a:rPr lang="en-GB">
                <a:solidFill>
                  <a:schemeClr val="dk1"/>
                </a:solidFill>
              </a:rPr>
              <a:t>Core subjects in the sports hall</a:t>
            </a:r>
            <a:endParaRPr>
              <a:solidFill>
                <a:schemeClr val="dk1"/>
              </a:solidFill>
            </a:endParaRPr>
          </a:p>
        </p:txBody>
      </p:sp>
      <p:sp>
        <p:nvSpPr>
          <p:cNvPr id="282" name="Google Shape;282;g3021284cce6_1_152"/>
          <p:cNvSpPr/>
          <p:nvPr/>
        </p:nvSpPr>
        <p:spPr>
          <a:xfrm>
            <a:off x="8771875" y="4816500"/>
            <a:ext cx="338400" cy="292200"/>
          </a:xfrm>
          <a:prstGeom prst="ellipse">
            <a:avLst/>
          </a:prstGeom>
          <a:solidFill>
            <a:srgbClr val="4A86E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81">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81">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81">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81">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81">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81">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81">
                                            <p:txEl>
                                              <p:pRg end="6" st="6"/>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g307a23de26b_0_0"/>
          <p:cNvSpPr txBox="1"/>
          <p:nvPr/>
        </p:nvSpPr>
        <p:spPr>
          <a:xfrm>
            <a:off x="-11112" y="4863703"/>
            <a:ext cx="9155100" cy="2739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FFFFFF"/>
              </a:buClr>
              <a:buSzPts val="1100"/>
              <a:buFont typeface="Calibri"/>
              <a:buNone/>
            </a:pPr>
            <a:r>
              <a:rPr b="0" i="1" lang="en-GB" sz="1100" u="none" cap="none" strike="noStrike">
                <a:solidFill>
                  <a:srgbClr val="FFFFFF"/>
                </a:solidFill>
                <a:latin typeface="Calibri"/>
                <a:ea typeface="Calibri"/>
                <a:cs typeface="Calibri"/>
                <a:sym typeface="Calibri"/>
              </a:rPr>
              <a:t>Opportunity and Success on a Global Stage</a:t>
            </a:r>
            <a:endParaRPr b="0" i="0" sz="1100" u="none" cap="none" strike="noStrike">
              <a:solidFill>
                <a:srgbClr val="000000"/>
              </a:solidFill>
              <a:latin typeface="Arial"/>
              <a:ea typeface="Arial"/>
              <a:cs typeface="Arial"/>
              <a:sym typeface="Arial"/>
            </a:endParaRPr>
          </a:p>
        </p:txBody>
      </p:sp>
      <p:sp>
        <p:nvSpPr>
          <p:cNvPr id="288" name="Google Shape;288;g307a23de26b_0_0"/>
          <p:cNvSpPr txBox="1"/>
          <p:nvPr/>
        </p:nvSpPr>
        <p:spPr>
          <a:xfrm>
            <a:off x="26400" y="0"/>
            <a:ext cx="9091200" cy="4035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chemeClr val="dk1"/>
              </a:buClr>
              <a:buSzPts val="1400"/>
              <a:buFont typeface="Arial"/>
              <a:buNone/>
            </a:pPr>
            <a:r>
              <a:t/>
            </a:r>
            <a:endParaRPr b="0" i="0" sz="14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400"/>
              <a:buFont typeface="Calibri"/>
              <a:buNone/>
            </a:pPr>
            <a:r>
              <a:rPr b="0" i="0" lang="en-GB" sz="1400" u="none" cap="none" strike="noStrike">
                <a:solidFill>
                  <a:srgbClr val="FFFFFF"/>
                </a:solidFill>
                <a:latin typeface="Calibri"/>
                <a:ea typeface="Calibri"/>
                <a:cs typeface="Calibri"/>
                <a:sym typeface="Calibri"/>
              </a:rPr>
              <a:t>King’s Academy Binfield; </a:t>
            </a:r>
            <a:r>
              <a:rPr b="0" i="1" lang="en-GB" sz="1100" u="none" cap="none" strike="noStrike">
                <a:solidFill>
                  <a:srgbClr val="FFFFFF"/>
                </a:solidFill>
                <a:latin typeface="Calibri"/>
                <a:ea typeface="Calibri"/>
                <a:cs typeface="Calibri"/>
                <a:sym typeface="Calibri"/>
              </a:rPr>
              <a:t>Dare to be remarkable</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1" sz="1100" u="none" cap="none" strike="noStrike">
              <a:solidFill>
                <a:srgbClr val="FFFFFF"/>
              </a:solidFill>
              <a:latin typeface="Calibri"/>
              <a:ea typeface="Calibri"/>
              <a:cs typeface="Calibri"/>
              <a:sym typeface="Calibri"/>
            </a:endParaRPr>
          </a:p>
        </p:txBody>
      </p:sp>
      <p:pic>
        <p:nvPicPr>
          <p:cNvPr id="289" name="Google Shape;289;g307a23de26b_0_0"/>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290" name="Google Shape;290;g307a23de26b_0_0"/>
          <p:cNvSpPr txBox="1"/>
          <p:nvPr>
            <p:ph type="title"/>
          </p:nvPr>
        </p:nvSpPr>
        <p:spPr>
          <a:xfrm>
            <a:off x="432000" y="764650"/>
            <a:ext cx="8280000" cy="621000"/>
          </a:xfrm>
          <a:prstGeom prst="rect">
            <a:avLst/>
          </a:prstGeom>
          <a:noFill/>
          <a:ln>
            <a:noFill/>
          </a:ln>
        </p:spPr>
        <p:txBody>
          <a:bodyPr anchorCtr="0" anchor="b" bIns="0" lIns="0" spcFirstLastPara="1" rIns="0" wrap="square" tIns="0">
            <a:noAutofit/>
          </a:bodyPr>
          <a:lstStyle/>
          <a:p>
            <a:pPr indent="0" lvl="0" marL="0" rtl="0" algn="l">
              <a:lnSpc>
                <a:spcPct val="100000"/>
              </a:lnSpc>
              <a:spcBef>
                <a:spcPts val="0"/>
              </a:spcBef>
              <a:spcAft>
                <a:spcPts val="0"/>
              </a:spcAft>
              <a:buSzPts val="1400"/>
              <a:buNone/>
            </a:pPr>
            <a:r>
              <a:rPr lang="en-GB"/>
              <a:t>Stationary required for exams</a:t>
            </a:r>
            <a:endParaRPr/>
          </a:p>
        </p:txBody>
      </p:sp>
      <p:sp>
        <p:nvSpPr>
          <p:cNvPr id="291" name="Google Shape;291;g307a23de26b_0_0"/>
          <p:cNvSpPr txBox="1"/>
          <p:nvPr/>
        </p:nvSpPr>
        <p:spPr>
          <a:xfrm>
            <a:off x="568150" y="1584925"/>
            <a:ext cx="7807500" cy="2827800"/>
          </a:xfrm>
          <a:prstGeom prst="rect">
            <a:avLst/>
          </a:prstGeom>
          <a:noFill/>
          <a:ln>
            <a:noFill/>
          </a:ln>
        </p:spPr>
        <p:txBody>
          <a:bodyPr anchorCtr="0" anchor="t" bIns="91425" lIns="91425" spcFirstLastPara="1" rIns="91425" wrap="square" tIns="91425">
            <a:noAutofit/>
          </a:bodyPr>
          <a:lstStyle/>
          <a:p>
            <a:pPr indent="-342900" lvl="0" marL="457200" rtl="0" algn="l">
              <a:lnSpc>
                <a:spcPct val="115000"/>
              </a:lnSpc>
              <a:spcBef>
                <a:spcPts val="0"/>
              </a:spcBef>
              <a:spcAft>
                <a:spcPts val="0"/>
              </a:spcAft>
              <a:buClr>
                <a:schemeClr val="dk1"/>
              </a:buClr>
              <a:buSzPts val="1800"/>
              <a:buChar char="❖"/>
            </a:pPr>
            <a:r>
              <a:rPr lang="en-GB" sz="1800">
                <a:solidFill>
                  <a:schemeClr val="dk1"/>
                </a:solidFill>
              </a:rPr>
              <a:t>Black pens (at minimum x2)</a:t>
            </a: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GB" sz="1800">
                <a:solidFill>
                  <a:schemeClr val="dk1"/>
                </a:solidFill>
              </a:rPr>
              <a:t>Highlighters x4</a:t>
            </a: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GB" sz="1800">
                <a:solidFill>
                  <a:schemeClr val="dk1"/>
                </a:solidFill>
              </a:rPr>
              <a:t>Scientific Calculator (preferably a Casio if purchasing a new calculator)</a:t>
            </a: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GB" sz="1800">
                <a:solidFill>
                  <a:schemeClr val="dk1"/>
                </a:solidFill>
              </a:rPr>
              <a:t>Ruler (preferably with mm scale - not a bendy one!)</a:t>
            </a: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GB" sz="1800">
                <a:solidFill>
                  <a:schemeClr val="dk1"/>
                </a:solidFill>
              </a:rPr>
              <a:t>Pencil and eraser</a:t>
            </a: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GB" sz="1800">
                <a:solidFill>
                  <a:schemeClr val="dk1"/>
                </a:solidFill>
              </a:rPr>
              <a:t>Sharpener for pencil</a:t>
            </a: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GB" sz="1800">
                <a:solidFill>
                  <a:schemeClr val="dk1"/>
                </a:solidFill>
              </a:rPr>
              <a:t>Protractor</a:t>
            </a: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GB" sz="1800">
                <a:solidFill>
                  <a:schemeClr val="dk1"/>
                </a:solidFill>
              </a:rPr>
              <a:t>Pair of compasses (with a pencil that fits it)</a:t>
            </a: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GB" sz="1800">
                <a:solidFill>
                  <a:schemeClr val="dk1"/>
                </a:solidFill>
              </a:rPr>
              <a:t>Clear pencil case</a:t>
            </a:r>
            <a:endParaRPr sz="2100">
              <a:solidFill>
                <a:schemeClr val="dk1"/>
              </a:solidFill>
            </a:endParaRPr>
          </a:p>
        </p:txBody>
      </p:sp>
      <p:sp>
        <p:nvSpPr>
          <p:cNvPr id="292" name="Google Shape;292;g307a23de26b_0_0"/>
          <p:cNvSpPr/>
          <p:nvPr/>
        </p:nvSpPr>
        <p:spPr>
          <a:xfrm>
            <a:off x="8771875" y="4816500"/>
            <a:ext cx="338400" cy="292200"/>
          </a:xfrm>
          <a:prstGeom prst="ellipse">
            <a:avLst/>
          </a:prstGeom>
          <a:solidFill>
            <a:srgbClr val="4A86E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transition>
    <p:fade/>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g3021284cce6_1_162"/>
          <p:cNvSpPr txBox="1"/>
          <p:nvPr/>
        </p:nvSpPr>
        <p:spPr>
          <a:xfrm>
            <a:off x="-11112" y="4863703"/>
            <a:ext cx="9155100" cy="2739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FFFFFF"/>
              </a:buClr>
              <a:buSzPts val="1100"/>
              <a:buFont typeface="Calibri"/>
              <a:buNone/>
            </a:pPr>
            <a:r>
              <a:rPr b="0" i="1" lang="en-GB" sz="1100" u="none" cap="none" strike="noStrike">
                <a:solidFill>
                  <a:srgbClr val="FFFFFF"/>
                </a:solidFill>
                <a:latin typeface="Calibri"/>
                <a:ea typeface="Calibri"/>
                <a:cs typeface="Calibri"/>
                <a:sym typeface="Calibri"/>
              </a:rPr>
              <a:t>Opportunity and Success on a Global Stage</a:t>
            </a:r>
            <a:endParaRPr b="0" i="0" sz="1100" u="none" cap="none" strike="noStrike">
              <a:solidFill>
                <a:srgbClr val="000000"/>
              </a:solidFill>
              <a:latin typeface="Arial"/>
              <a:ea typeface="Arial"/>
              <a:cs typeface="Arial"/>
              <a:sym typeface="Arial"/>
            </a:endParaRPr>
          </a:p>
        </p:txBody>
      </p:sp>
      <p:sp>
        <p:nvSpPr>
          <p:cNvPr id="298" name="Google Shape;298;g3021284cce6_1_162"/>
          <p:cNvSpPr txBox="1"/>
          <p:nvPr/>
        </p:nvSpPr>
        <p:spPr>
          <a:xfrm>
            <a:off x="26400" y="0"/>
            <a:ext cx="9091200" cy="4035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chemeClr val="dk1"/>
              </a:buClr>
              <a:buSzPts val="1400"/>
              <a:buFont typeface="Arial"/>
              <a:buNone/>
            </a:pPr>
            <a:r>
              <a:t/>
            </a:r>
            <a:endParaRPr b="0" i="0" sz="14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400"/>
              <a:buFont typeface="Calibri"/>
              <a:buNone/>
            </a:pPr>
            <a:r>
              <a:rPr b="0" i="0" lang="en-GB" sz="1400" u="none" cap="none" strike="noStrike">
                <a:solidFill>
                  <a:srgbClr val="FFFFFF"/>
                </a:solidFill>
                <a:latin typeface="Calibri"/>
                <a:ea typeface="Calibri"/>
                <a:cs typeface="Calibri"/>
                <a:sym typeface="Calibri"/>
              </a:rPr>
              <a:t>King’s Academy Binfield; </a:t>
            </a:r>
            <a:r>
              <a:rPr b="0" i="1" lang="en-GB" sz="1100" u="none" cap="none" strike="noStrike">
                <a:solidFill>
                  <a:srgbClr val="FFFFFF"/>
                </a:solidFill>
                <a:latin typeface="Calibri"/>
                <a:ea typeface="Calibri"/>
                <a:cs typeface="Calibri"/>
                <a:sym typeface="Calibri"/>
              </a:rPr>
              <a:t>Dare to be remarkable</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1" sz="1100" u="none" cap="none" strike="noStrike">
              <a:solidFill>
                <a:srgbClr val="FFFFFF"/>
              </a:solidFill>
              <a:latin typeface="Calibri"/>
              <a:ea typeface="Calibri"/>
              <a:cs typeface="Calibri"/>
              <a:sym typeface="Calibri"/>
            </a:endParaRPr>
          </a:p>
        </p:txBody>
      </p:sp>
      <p:pic>
        <p:nvPicPr>
          <p:cNvPr id="299" name="Google Shape;299;g3021284cce6_1_162"/>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300" name="Google Shape;300;g3021284cce6_1_162"/>
          <p:cNvSpPr txBox="1"/>
          <p:nvPr>
            <p:ph type="title"/>
          </p:nvPr>
        </p:nvSpPr>
        <p:spPr>
          <a:xfrm>
            <a:off x="597475" y="664200"/>
            <a:ext cx="8280000" cy="621000"/>
          </a:xfrm>
          <a:prstGeom prst="rect">
            <a:avLst/>
          </a:prstGeom>
          <a:noFill/>
          <a:ln>
            <a:noFill/>
          </a:ln>
        </p:spPr>
        <p:txBody>
          <a:bodyPr anchorCtr="0" anchor="b" bIns="0" lIns="0" spcFirstLastPara="1" rIns="0" wrap="square" tIns="0">
            <a:noAutofit/>
          </a:bodyPr>
          <a:lstStyle/>
          <a:p>
            <a:pPr indent="0" lvl="0" marL="0" rtl="0" algn="l">
              <a:lnSpc>
                <a:spcPct val="100000"/>
              </a:lnSpc>
              <a:spcBef>
                <a:spcPts val="0"/>
              </a:spcBef>
              <a:spcAft>
                <a:spcPts val="0"/>
              </a:spcAft>
              <a:buSzPts val="1400"/>
              <a:buNone/>
            </a:pPr>
            <a:r>
              <a:rPr lang="en-GB"/>
              <a:t>Year 10 PPEs</a:t>
            </a:r>
            <a:endParaRPr/>
          </a:p>
        </p:txBody>
      </p:sp>
      <p:sp>
        <p:nvSpPr>
          <p:cNvPr id="301" name="Google Shape;301;g3021284cce6_1_162"/>
          <p:cNvSpPr txBox="1"/>
          <p:nvPr/>
        </p:nvSpPr>
        <p:spPr>
          <a:xfrm>
            <a:off x="514350" y="1846325"/>
            <a:ext cx="8311200" cy="2827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100">
                <a:solidFill>
                  <a:schemeClr val="dk1"/>
                </a:solidFill>
              </a:rPr>
              <a:t>Two sets of formal mock exams will take place</a:t>
            </a:r>
            <a:endParaRPr sz="2100">
              <a:solidFill>
                <a:schemeClr val="dk1"/>
              </a:solidFill>
            </a:endParaRPr>
          </a:p>
          <a:p>
            <a:pPr indent="0" lvl="0" marL="0" rtl="0" algn="l">
              <a:spcBef>
                <a:spcPts val="0"/>
              </a:spcBef>
              <a:spcAft>
                <a:spcPts val="0"/>
              </a:spcAft>
              <a:buNone/>
            </a:pPr>
            <a:r>
              <a:t/>
            </a:r>
            <a:endParaRPr sz="2100">
              <a:solidFill>
                <a:schemeClr val="dk1"/>
              </a:solidFill>
            </a:endParaRPr>
          </a:p>
          <a:p>
            <a:pPr indent="-361950" lvl="0" marL="457200" rtl="0" algn="l">
              <a:spcBef>
                <a:spcPts val="0"/>
              </a:spcBef>
              <a:spcAft>
                <a:spcPts val="0"/>
              </a:spcAft>
              <a:buClr>
                <a:schemeClr val="dk1"/>
              </a:buClr>
              <a:buSzPts val="2100"/>
              <a:buChar char="❖"/>
            </a:pPr>
            <a:r>
              <a:rPr lang="en-GB" sz="2100">
                <a:solidFill>
                  <a:schemeClr val="dk1"/>
                </a:solidFill>
              </a:rPr>
              <a:t>Winter: </a:t>
            </a:r>
            <a:r>
              <a:rPr b="1" lang="en-GB" sz="2100">
                <a:solidFill>
                  <a:schemeClr val="dk1"/>
                </a:solidFill>
              </a:rPr>
              <a:t>Monday 18th November - Thursday 28th November</a:t>
            </a:r>
            <a:endParaRPr b="1" sz="2100">
              <a:solidFill>
                <a:schemeClr val="dk1"/>
              </a:solidFill>
            </a:endParaRPr>
          </a:p>
          <a:p>
            <a:pPr indent="0" lvl="0" marL="457200" rtl="0" algn="l">
              <a:spcBef>
                <a:spcPts val="0"/>
              </a:spcBef>
              <a:spcAft>
                <a:spcPts val="0"/>
              </a:spcAft>
              <a:buNone/>
            </a:pPr>
            <a:r>
              <a:t/>
            </a:r>
            <a:endParaRPr sz="2100">
              <a:solidFill>
                <a:schemeClr val="dk1"/>
              </a:solidFill>
            </a:endParaRPr>
          </a:p>
          <a:p>
            <a:pPr indent="-361950" lvl="0" marL="457200" rtl="0" algn="l">
              <a:spcBef>
                <a:spcPts val="0"/>
              </a:spcBef>
              <a:spcAft>
                <a:spcPts val="0"/>
              </a:spcAft>
              <a:buClr>
                <a:schemeClr val="dk1"/>
              </a:buClr>
              <a:buSzPts val="2100"/>
              <a:buChar char="❖"/>
            </a:pPr>
            <a:r>
              <a:rPr lang="en-GB" sz="2100">
                <a:solidFill>
                  <a:schemeClr val="dk1"/>
                </a:solidFill>
              </a:rPr>
              <a:t>Spring: </a:t>
            </a:r>
            <a:r>
              <a:rPr b="1" lang="en-GB" sz="2100">
                <a:solidFill>
                  <a:schemeClr val="dk1"/>
                </a:solidFill>
              </a:rPr>
              <a:t>Tuesday 22nd April - </a:t>
            </a:r>
            <a:r>
              <a:rPr b="1" lang="en-GB" sz="2100">
                <a:solidFill>
                  <a:schemeClr val="dk1"/>
                </a:solidFill>
              </a:rPr>
              <a:t>Thursday</a:t>
            </a:r>
            <a:r>
              <a:rPr b="1" lang="en-GB" sz="2100">
                <a:solidFill>
                  <a:schemeClr val="dk1"/>
                </a:solidFill>
              </a:rPr>
              <a:t> 1st May</a:t>
            </a:r>
            <a:endParaRPr b="1" sz="2100">
              <a:solidFill>
                <a:schemeClr val="dk1"/>
              </a:solidFill>
            </a:endParaRPr>
          </a:p>
          <a:p>
            <a:pPr indent="0" lvl="0" marL="457200" rtl="0" algn="l">
              <a:spcBef>
                <a:spcPts val="0"/>
              </a:spcBef>
              <a:spcAft>
                <a:spcPts val="0"/>
              </a:spcAft>
              <a:buNone/>
            </a:pPr>
            <a:r>
              <a:t/>
            </a:r>
            <a:endParaRPr sz="2100">
              <a:solidFill>
                <a:schemeClr val="dk1"/>
              </a:solidFill>
            </a:endParaRPr>
          </a:p>
        </p:txBody>
      </p:sp>
      <p:sp>
        <p:nvSpPr>
          <p:cNvPr id="302" name="Google Shape;302;g3021284cce6_1_162"/>
          <p:cNvSpPr/>
          <p:nvPr/>
        </p:nvSpPr>
        <p:spPr>
          <a:xfrm>
            <a:off x="8771875" y="4816500"/>
            <a:ext cx="338400" cy="292200"/>
          </a:xfrm>
          <a:prstGeom prst="ellipse">
            <a:avLst/>
          </a:prstGeom>
          <a:solidFill>
            <a:srgbClr val="4A86E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g3021284cce6_1_114"/>
          <p:cNvSpPr txBox="1"/>
          <p:nvPr/>
        </p:nvSpPr>
        <p:spPr>
          <a:xfrm>
            <a:off x="-11112" y="4863703"/>
            <a:ext cx="9155100" cy="2739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FFFFFF"/>
              </a:buClr>
              <a:buSzPts val="1100"/>
              <a:buFont typeface="Calibri"/>
              <a:buNone/>
            </a:pPr>
            <a:r>
              <a:rPr b="0" i="1" lang="en-GB" sz="1100" u="none" cap="none" strike="noStrike">
                <a:solidFill>
                  <a:srgbClr val="FFFFFF"/>
                </a:solidFill>
                <a:latin typeface="Calibri"/>
                <a:ea typeface="Calibri"/>
                <a:cs typeface="Calibri"/>
                <a:sym typeface="Calibri"/>
              </a:rPr>
              <a:t>Opportunity and Success on a Global Stage</a:t>
            </a:r>
            <a:endParaRPr b="0" i="0" sz="1100" u="none" cap="none" strike="noStrike">
              <a:solidFill>
                <a:srgbClr val="000000"/>
              </a:solidFill>
              <a:latin typeface="Arial"/>
              <a:ea typeface="Arial"/>
              <a:cs typeface="Arial"/>
              <a:sym typeface="Arial"/>
            </a:endParaRPr>
          </a:p>
        </p:txBody>
      </p:sp>
      <p:sp>
        <p:nvSpPr>
          <p:cNvPr id="308" name="Google Shape;308;g3021284cce6_1_114"/>
          <p:cNvSpPr txBox="1"/>
          <p:nvPr/>
        </p:nvSpPr>
        <p:spPr>
          <a:xfrm>
            <a:off x="26400" y="0"/>
            <a:ext cx="9091200" cy="403500"/>
          </a:xfrm>
          <a:prstGeom prst="rect">
            <a:avLst/>
          </a:prstGeom>
          <a:solidFill>
            <a:srgbClr val="000090"/>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chemeClr val="dk1"/>
              </a:buClr>
              <a:buSzPts val="1400"/>
              <a:buFont typeface="Arial"/>
              <a:buNone/>
            </a:pPr>
            <a:r>
              <a:t/>
            </a:r>
            <a:endParaRPr b="0" i="0" sz="14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400"/>
              <a:buFont typeface="Calibri"/>
              <a:buNone/>
            </a:pPr>
            <a:r>
              <a:rPr b="0" i="0" lang="en-GB" sz="1400" u="none" cap="none" strike="noStrike">
                <a:solidFill>
                  <a:srgbClr val="FFFFFF"/>
                </a:solidFill>
                <a:latin typeface="Calibri"/>
                <a:ea typeface="Calibri"/>
                <a:cs typeface="Calibri"/>
                <a:sym typeface="Calibri"/>
              </a:rPr>
              <a:t>King’s Academy Binfield; </a:t>
            </a:r>
            <a:r>
              <a:rPr b="0" i="1" lang="en-GB" sz="1100" u="none" cap="none" strike="noStrike">
                <a:solidFill>
                  <a:srgbClr val="FFFFFF"/>
                </a:solidFill>
                <a:latin typeface="Calibri"/>
                <a:ea typeface="Calibri"/>
                <a:cs typeface="Calibri"/>
                <a:sym typeface="Calibri"/>
              </a:rPr>
              <a:t>Dare to be remarkable</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1" sz="1100" u="none" cap="none" strike="noStrike">
              <a:solidFill>
                <a:srgbClr val="FFFFFF"/>
              </a:solidFill>
              <a:latin typeface="Calibri"/>
              <a:ea typeface="Calibri"/>
              <a:cs typeface="Calibri"/>
              <a:sym typeface="Calibri"/>
            </a:endParaRPr>
          </a:p>
        </p:txBody>
      </p:sp>
      <p:pic>
        <p:nvPicPr>
          <p:cNvPr id="309" name="Google Shape;309;g3021284cce6_1_114"/>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310" name="Google Shape;310;g3021284cce6_1_114"/>
          <p:cNvSpPr txBox="1"/>
          <p:nvPr/>
        </p:nvSpPr>
        <p:spPr>
          <a:xfrm>
            <a:off x="323525" y="1030200"/>
            <a:ext cx="84702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75"/>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1" name="Google Shape;311;g3021284cce6_1_114"/>
          <p:cNvSpPr txBox="1"/>
          <p:nvPr>
            <p:ph idx="1" type="body"/>
          </p:nvPr>
        </p:nvSpPr>
        <p:spPr>
          <a:xfrm>
            <a:off x="424800" y="1451725"/>
            <a:ext cx="8280000" cy="3442200"/>
          </a:xfrm>
          <a:prstGeom prst="rect">
            <a:avLst/>
          </a:prstGeom>
          <a:noFill/>
          <a:ln>
            <a:noFill/>
          </a:ln>
        </p:spPr>
        <p:txBody>
          <a:bodyPr anchorCtr="0" anchor="t" bIns="0" lIns="0" spcFirstLastPara="1" rIns="0" wrap="square" tIns="0">
            <a:noAutofit/>
          </a:bodyPr>
          <a:lstStyle/>
          <a:p>
            <a:pPr indent="0" lvl="0" marL="0" rtl="0" algn="l">
              <a:lnSpc>
                <a:spcPct val="107000"/>
              </a:lnSpc>
              <a:spcBef>
                <a:spcPts val="0"/>
              </a:spcBef>
              <a:spcAft>
                <a:spcPts val="0"/>
              </a:spcAft>
              <a:buSzPts val="2000"/>
              <a:buNone/>
            </a:pPr>
            <a:r>
              <a:rPr lang="en-GB">
                <a:solidFill>
                  <a:schemeClr val="dk1"/>
                </a:solidFill>
              </a:rPr>
              <a:t>Three reports over the course of the year reflecting progress in learning.</a:t>
            </a:r>
            <a:endParaRPr>
              <a:solidFill>
                <a:schemeClr val="dk1"/>
              </a:solidFill>
            </a:endParaRPr>
          </a:p>
          <a:p>
            <a:pPr indent="0" lvl="0" marL="0" rtl="0" algn="l">
              <a:lnSpc>
                <a:spcPct val="107000"/>
              </a:lnSpc>
              <a:spcBef>
                <a:spcPts val="0"/>
              </a:spcBef>
              <a:spcAft>
                <a:spcPts val="0"/>
              </a:spcAft>
              <a:buSzPts val="2000"/>
              <a:buNone/>
            </a:pPr>
            <a:r>
              <a:t/>
            </a:r>
            <a:endParaRPr>
              <a:solidFill>
                <a:schemeClr val="dk1"/>
              </a:solidFill>
            </a:endParaRPr>
          </a:p>
          <a:p>
            <a:pPr indent="0" lvl="0" marL="0" rtl="0" algn="l">
              <a:lnSpc>
                <a:spcPct val="107000"/>
              </a:lnSpc>
              <a:spcBef>
                <a:spcPts val="0"/>
              </a:spcBef>
              <a:spcAft>
                <a:spcPts val="0"/>
              </a:spcAft>
              <a:buSzPts val="2000"/>
              <a:buNone/>
            </a:pPr>
            <a:r>
              <a:rPr lang="en-GB">
                <a:solidFill>
                  <a:schemeClr val="dk1"/>
                </a:solidFill>
              </a:rPr>
              <a:t> Reports will contain:</a:t>
            </a:r>
            <a:endParaRPr>
              <a:solidFill>
                <a:schemeClr val="dk1"/>
              </a:solidFill>
            </a:endParaRPr>
          </a:p>
          <a:p>
            <a:pPr indent="-355600" lvl="0" marL="457200" rtl="0" algn="l">
              <a:lnSpc>
                <a:spcPct val="107000"/>
              </a:lnSpc>
              <a:spcBef>
                <a:spcPts val="0"/>
              </a:spcBef>
              <a:spcAft>
                <a:spcPts val="0"/>
              </a:spcAft>
              <a:buSzPts val="2000"/>
              <a:buFont typeface="Open Sans"/>
              <a:buChar char="❖"/>
            </a:pPr>
            <a:r>
              <a:rPr lang="en-GB">
                <a:solidFill>
                  <a:schemeClr val="dk1"/>
                </a:solidFill>
              </a:rPr>
              <a:t>Assessment percentage</a:t>
            </a:r>
            <a:endParaRPr>
              <a:solidFill>
                <a:schemeClr val="dk1"/>
              </a:solidFill>
            </a:endParaRPr>
          </a:p>
          <a:p>
            <a:pPr indent="-355600" lvl="0" marL="457200" rtl="0" algn="l">
              <a:lnSpc>
                <a:spcPct val="107000"/>
              </a:lnSpc>
              <a:spcBef>
                <a:spcPts val="0"/>
              </a:spcBef>
              <a:spcAft>
                <a:spcPts val="0"/>
              </a:spcAft>
              <a:buSzPts val="2000"/>
              <a:buFont typeface="Open Sans"/>
              <a:buChar char="❖"/>
            </a:pPr>
            <a:r>
              <a:rPr lang="en-GB">
                <a:solidFill>
                  <a:schemeClr val="dk1"/>
                </a:solidFill>
              </a:rPr>
              <a:t>Assessment grade</a:t>
            </a:r>
            <a:endParaRPr>
              <a:solidFill>
                <a:schemeClr val="dk1"/>
              </a:solidFill>
            </a:endParaRPr>
          </a:p>
          <a:p>
            <a:pPr indent="-355600" lvl="0" marL="457200" rtl="0" algn="l">
              <a:lnSpc>
                <a:spcPct val="107000"/>
              </a:lnSpc>
              <a:spcBef>
                <a:spcPts val="0"/>
              </a:spcBef>
              <a:spcAft>
                <a:spcPts val="0"/>
              </a:spcAft>
              <a:buSzPts val="2000"/>
              <a:buFont typeface="Open Sans"/>
              <a:buChar char="❖"/>
            </a:pPr>
            <a:r>
              <a:rPr lang="en-GB">
                <a:solidFill>
                  <a:schemeClr val="dk1"/>
                </a:solidFill>
              </a:rPr>
              <a:t>Professional predicted grade - teachers’ professional judgement of possible final grade</a:t>
            </a:r>
            <a:endParaRPr>
              <a:solidFill>
                <a:schemeClr val="dk1"/>
              </a:solidFill>
            </a:endParaRPr>
          </a:p>
          <a:p>
            <a:pPr indent="-355600" lvl="0" marL="457200" rtl="0" algn="l">
              <a:lnSpc>
                <a:spcPct val="107000"/>
              </a:lnSpc>
              <a:spcBef>
                <a:spcPts val="0"/>
              </a:spcBef>
              <a:spcAft>
                <a:spcPts val="0"/>
              </a:spcAft>
              <a:buSzPts val="2000"/>
              <a:buChar char="❖"/>
            </a:pPr>
            <a:r>
              <a:rPr lang="en-GB">
                <a:solidFill>
                  <a:schemeClr val="dk1"/>
                </a:solidFill>
              </a:rPr>
              <a:t>ATL grades - effort and application in lessons and with homework</a:t>
            </a:r>
            <a:endParaRPr>
              <a:solidFill>
                <a:schemeClr val="dk1"/>
              </a:solidFill>
            </a:endParaRPr>
          </a:p>
          <a:p>
            <a:pPr indent="0" lvl="0" marL="0" rtl="0" algn="l">
              <a:lnSpc>
                <a:spcPct val="107000"/>
              </a:lnSpc>
              <a:spcBef>
                <a:spcPts val="0"/>
              </a:spcBef>
              <a:spcAft>
                <a:spcPts val="0"/>
              </a:spcAft>
              <a:buNone/>
            </a:pPr>
            <a:r>
              <a:t/>
            </a:r>
            <a:endParaRPr>
              <a:solidFill>
                <a:schemeClr val="dk1"/>
              </a:solidFill>
            </a:endParaRPr>
          </a:p>
          <a:p>
            <a:pPr indent="0" lvl="0" marL="0" rtl="0" algn="ctr">
              <a:lnSpc>
                <a:spcPct val="107000"/>
              </a:lnSpc>
              <a:spcBef>
                <a:spcPts val="0"/>
              </a:spcBef>
              <a:spcAft>
                <a:spcPts val="0"/>
              </a:spcAft>
              <a:buNone/>
            </a:pPr>
            <a:r>
              <a:rPr lang="en-GB">
                <a:solidFill>
                  <a:schemeClr val="dk1"/>
                </a:solidFill>
              </a:rPr>
              <a:t>If these do not match up, ask </a:t>
            </a:r>
            <a:r>
              <a:rPr b="1" lang="en-GB">
                <a:solidFill>
                  <a:schemeClr val="dk1"/>
                </a:solidFill>
              </a:rPr>
              <a:t>yourself </a:t>
            </a:r>
            <a:r>
              <a:rPr lang="en-GB">
                <a:solidFill>
                  <a:schemeClr val="dk1"/>
                </a:solidFill>
              </a:rPr>
              <a:t>why</a:t>
            </a:r>
            <a:endParaRPr>
              <a:solidFill>
                <a:schemeClr val="dk1"/>
              </a:solidFill>
            </a:endParaRPr>
          </a:p>
          <a:p>
            <a:pPr indent="0" lvl="0" marL="342900" rtl="0" algn="l">
              <a:lnSpc>
                <a:spcPct val="107000"/>
              </a:lnSpc>
              <a:spcBef>
                <a:spcPts val="0"/>
              </a:spcBef>
              <a:spcAft>
                <a:spcPts val="0"/>
              </a:spcAft>
              <a:buNone/>
            </a:pPr>
            <a:r>
              <a:t/>
            </a:r>
            <a:endParaRPr>
              <a:solidFill>
                <a:schemeClr val="dk1"/>
              </a:solidFill>
            </a:endParaRPr>
          </a:p>
        </p:txBody>
      </p:sp>
      <p:sp>
        <p:nvSpPr>
          <p:cNvPr id="312" name="Google Shape;312;g3021284cce6_1_114"/>
          <p:cNvSpPr txBox="1"/>
          <p:nvPr>
            <p:ph type="title"/>
          </p:nvPr>
        </p:nvSpPr>
        <p:spPr>
          <a:xfrm>
            <a:off x="424800" y="592300"/>
            <a:ext cx="8280000" cy="621000"/>
          </a:xfrm>
          <a:prstGeom prst="rect">
            <a:avLst/>
          </a:prstGeom>
          <a:noFill/>
          <a:ln>
            <a:noFill/>
          </a:ln>
        </p:spPr>
        <p:txBody>
          <a:bodyPr anchorCtr="0" anchor="b" bIns="0" lIns="0" spcFirstLastPara="1" rIns="0" wrap="square" tIns="0">
            <a:noAutofit/>
          </a:bodyPr>
          <a:lstStyle/>
          <a:p>
            <a:pPr indent="0" lvl="0" marL="0" rtl="0" algn="l">
              <a:lnSpc>
                <a:spcPct val="100000"/>
              </a:lnSpc>
              <a:spcBef>
                <a:spcPts val="0"/>
              </a:spcBef>
              <a:spcAft>
                <a:spcPts val="0"/>
              </a:spcAft>
              <a:buSzPts val="1400"/>
              <a:buNone/>
            </a:pPr>
            <a:r>
              <a:rPr lang="en-GB"/>
              <a:t>Reporting points - 24/25</a:t>
            </a:r>
            <a:endParaRPr/>
          </a:p>
        </p:txBody>
      </p:sp>
      <p:sp>
        <p:nvSpPr>
          <p:cNvPr id="313" name="Google Shape;313;g3021284cce6_1_114"/>
          <p:cNvSpPr/>
          <p:nvPr/>
        </p:nvSpPr>
        <p:spPr>
          <a:xfrm>
            <a:off x="8771875" y="4816500"/>
            <a:ext cx="338400" cy="292200"/>
          </a:xfrm>
          <a:prstGeom prst="ellipse">
            <a:avLst/>
          </a:prstGeom>
          <a:solidFill>
            <a:srgbClr val="4A86E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17" name="Shape 317"/>
        <p:cNvGrpSpPr/>
        <p:nvPr/>
      </p:nvGrpSpPr>
      <p:grpSpPr>
        <a:xfrm>
          <a:off x="0" y="0"/>
          <a:ext cx="0" cy="0"/>
          <a:chOff x="0" y="0"/>
          <a:chExt cx="0" cy="0"/>
        </a:xfrm>
      </p:grpSpPr>
      <p:sp>
        <p:nvSpPr>
          <p:cNvPr id="318" name="Google Shape;318;g307a23de26b_0_694"/>
          <p:cNvSpPr txBox="1"/>
          <p:nvPr/>
        </p:nvSpPr>
        <p:spPr>
          <a:xfrm>
            <a:off x="-11112" y="4863703"/>
            <a:ext cx="9155100" cy="2739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400"/>
              <a:buFont typeface="Calibri"/>
              <a:buNone/>
            </a:pPr>
            <a:r>
              <a:rPr b="0" i="1" lang="en-GB" sz="1400" u="none" cap="none" strike="noStrike">
                <a:solidFill>
                  <a:srgbClr val="FFFFFF"/>
                </a:solidFill>
                <a:latin typeface="Calibri"/>
                <a:ea typeface="Calibri"/>
                <a:cs typeface="Calibri"/>
                <a:sym typeface="Calibri"/>
              </a:rPr>
              <a:t>Opportunity and Success on a Global Stage</a:t>
            </a:r>
            <a:endParaRPr b="0" i="0" sz="1400" u="none" cap="none" strike="noStrike">
              <a:solidFill>
                <a:srgbClr val="000000"/>
              </a:solidFill>
              <a:latin typeface="Arial"/>
              <a:ea typeface="Arial"/>
              <a:cs typeface="Arial"/>
              <a:sym typeface="Arial"/>
            </a:endParaRPr>
          </a:p>
        </p:txBody>
      </p:sp>
      <p:sp>
        <p:nvSpPr>
          <p:cNvPr id="319" name="Google Shape;319;g307a23de26b_0_694"/>
          <p:cNvSpPr txBox="1"/>
          <p:nvPr/>
        </p:nvSpPr>
        <p:spPr>
          <a:xfrm>
            <a:off x="-26400" y="0"/>
            <a:ext cx="9170400" cy="4035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Arial"/>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King’s Academy Binfield; </a:t>
            </a:r>
            <a:r>
              <a:rPr b="0" i="1" lang="en-GB" sz="1400" u="none" cap="none" strike="noStrike">
                <a:solidFill>
                  <a:srgbClr val="FFFFFF"/>
                </a:solidFill>
                <a:latin typeface="Calibri"/>
                <a:ea typeface="Calibri"/>
                <a:cs typeface="Calibri"/>
                <a:sym typeface="Calibri"/>
              </a:rPr>
              <a:t>Dare to be remarkable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1" sz="1400" u="none" cap="none" strike="noStrike">
              <a:solidFill>
                <a:srgbClr val="FFFFFF"/>
              </a:solidFill>
              <a:latin typeface="Calibri"/>
              <a:ea typeface="Calibri"/>
              <a:cs typeface="Calibri"/>
              <a:sym typeface="Calibri"/>
            </a:endParaRPr>
          </a:p>
        </p:txBody>
      </p:sp>
      <p:pic>
        <p:nvPicPr>
          <p:cNvPr id="320" name="Google Shape;320;g307a23de26b_0_694"/>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321" name="Google Shape;321;g307a23de26b_0_694"/>
          <p:cNvSpPr txBox="1"/>
          <p:nvPr/>
        </p:nvSpPr>
        <p:spPr>
          <a:xfrm>
            <a:off x="1736702" y="2323086"/>
            <a:ext cx="56838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
        <p:nvSpPr>
          <p:cNvPr id="322" name="Google Shape;322;g307a23de26b_0_694"/>
          <p:cNvSpPr txBox="1"/>
          <p:nvPr>
            <p:ph type="title"/>
          </p:nvPr>
        </p:nvSpPr>
        <p:spPr>
          <a:xfrm>
            <a:off x="1077350" y="785259"/>
            <a:ext cx="6885300" cy="3221400"/>
          </a:xfrm>
          <a:prstGeom prst="rect">
            <a:avLst/>
          </a:prstGeom>
          <a:solidFill>
            <a:srgbClr val="D8E2F3"/>
          </a:solidFill>
          <a:ln>
            <a:noFill/>
          </a:ln>
        </p:spPr>
        <p:txBody>
          <a:bodyPr anchorCtr="0" anchor="ctr" bIns="34275" lIns="68575" spcFirstLastPara="1" rIns="68575" wrap="square" tIns="34275">
            <a:noAutofit/>
          </a:bodyPr>
          <a:lstStyle/>
          <a:p>
            <a:pPr indent="0" lvl="0" marL="0" rtl="0" algn="ctr">
              <a:lnSpc>
                <a:spcPct val="90000"/>
              </a:lnSpc>
              <a:spcBef>
                <a:spcPts val="0"/>
              </a:spcBef>
              <a:spcAft>
                <a:spcPts val="0"/>
              </a:spcAft>
              <a:buClr>
                <a:schemeClr val="dk1"/>
              </a:buClr>
              <a:buSzPts val="3300"/>
              <a:buFont typeface="Arial"/>
              <a:buNone/>
            </a:pPr>
            <a:r>
              <a:rPr b="1" lang="en-GB" sz="9600">
                <a:latin typeface="Ropa Sans"/>
                <a:ea typeface="Ropa Sans"/>
                <a:cs typeface="Ropa Sans"/>
                <a:sym typeface="Ropa Sans"/>
              </a:rPr>
              <a:t>CORE SUBJECTS</a:t>
            </a:r>
            <a:endParaRPr sz="9600">
              <a:latin typeface="Ropa Sans"/>
              <a:ea typeface="Ropa Sans"/>
              <a:cs typeface="Ropa Sans"/>
              <a:sym typeface="Ropa Sans"/>
            </a:endParaRPr>
          </a:p>
        </p:txBody>
      </p:sp>
      <p:sp>
        <p:nvSpPr>
          <p:cNvPr id="323" name="Google Shape;323;g307a23de26b_0_694"/>
          <p:cNvSpPr/>
          <p:nvPr/>
        </p:nvSpPr>
        <p:spPr>
          <a:xfrm>
            <a:off x="8771875" y="4816500"/>
            <a:ext cx="338400" cy="292200"/>
          </a:xfrm>
          <a:prstGeom prst="ellipse">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27" name="Shape 327"/>
        <p:cNvGrpSpPr/>
        <p:nvPr/>
      </p:nvGrpSpPr>
      <p:grpSpPr>
        <a:xfrm>
          <a:off x="0" y="0"/>
          <a:ext cx="0" cy="0"/>
          <a:chOff x="0" y="0"/>
          <a:chExt cx="0" cy="0"/>
        </a:xfrm>
      </p:grpSpPr>
      <p:sp>
        <p:nvSpPr>
          <p:cNvPr id="328" name="Google Shape;328;g307a23de26b_0_572"/>
          <p:cNvSpPr txBox="1"/>
          <p:nvPr/>
        </p:nvSpPr>
        <p:spPr>
          <a:xfrm>
            <a:off x="-11112" y="4863703"/>
            <a:ext cx="9155100" cy="2739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400"/>
              <a:buFont typeface="Calibri"/>
              <a:buNone/>
            </a:pPr>
            <a:r>
              <a:rPr b="0" i="1" lang="en-GB" sz="1400" u="none" cap="none" strike="noStrike">
                <a:solidFill>
                  <a:srgbClr val="FFFFFF"/>
                </a:solidFill>
                <a:latin typeface="Calibri"/>
                <a:ea typeface="Calibri"/>
                <a:cs typeface="Calibri"/>
                <a:sym typeface="Calibri"/>
              </a:rPr>
              <a:t>Opportunity and Success on a Global Stage</a:t>
            </a:r>
            <a:endParaRPr b="0" i="0" sz="1400" u="none" cap="none" strike="noStrike">
              <a:solidFill>
                <a:srgbClr val="000000"/>
              </a:solidFill>
              <a:latin typeface="Arial"/>
              <a:ea typeface="Arial"/>
              <a:cs typeface="Arial"/>
              <a:sym typeface="Arial"/>
            </a:endParaRPr>
          </a:p>
        </p:txBody>
      </p:sp>
      <p:sp>
        <p:nvSpPr>
          <p:cNvPr id="329" name="Google Shape;329;g307a23de26b_0_572"/>
          <p:cNvSpPr txBox="1"/>
          <p:nvPr/>
        </p:nvSpPr>
        <p:spPr>
          <a:xfrm>
            <a:off x="-26400" y="0"/>
            <a:ext cx="9170400" cy="4035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Arial"/>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King’s Academy Binfield; </a:t>
            </a:r>
            <a:r>
              <a:rPr b="0" i="1" lang="en-GB" sz="1400" u="none" cap="none" strike="noStrike">
                <a:solidFill>
                  <a:srgbClr val="FFFFFF"/>
                </a:solidFill>
                <a:latin typeface="Calibri"/>
                <a:ea typeface="Calibri"/>
                <a:cs typeface="Calibri"/>
                <a:sym typeface="Calibri"/>
              </a:rPr>
              <a:t>Dare to be remarkable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1" sz="1400" u="none" cap="none" strike="noStrike">
              <a:solidFill>
                <a:srgbClr val="FFFFFF"/>
              </a:solidFill>
              <a:latin typeface="Calibri"/>
              <a:ea typeface="Calibri"/>
              <a:cs typeface="Calibri"/>
              <a:sym typeface="Calibri"/>
            </a:endParaRPr>
          </a:p>
        </p:txBody>
      </p:sp>
      <p:pic>
        <p:nvPicPr>
          <p:cNvPr id="330" name="Google Shape;330;g307a23de26b_0_572"/>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331" name="Google Shape;331;g307a23de26b_0_572"/>
          <p:cNvSpPr txBox="1"/>
          <p:nvPr/>
        </p:nvSpPr>
        <p:spPr>
          <a:xfrm>
            <a:off x="1736702" y="2323086"/>
            <a:ext cx="56838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
        <p:nvSpPr>
          <p:cNvPr id="332" name="Google Shape;332;g307a23de26b_0_572"/>
          <p:cNvSpPr txBox="1"/>
          <p:nvPr>
            <p:ph type="title"/>
          </p:nvPr>
        </p:nvSpPr>
        <p:spPr>
          <a:xfrm>
            <a:off x="304275" y="497681"/>
            <a:ext cx="5345400" cy="696000"/>
          </a:xfrm>
          <a:prstGeom prst="rect">
            <a:avLst/>
          </a:prstGeom>
          <a:noFill/>
          <a:ln>
            <a:noFill/>
          </a:ln>
        </p:spPr>
        <p:txBody>
          <a:bodyPr anchorCtr="0" anchor="ctr" bIns="34275" lIns="68575" spcFirstLastPara="1" rIns="68575" wrap="square" tIns="34275">
            <a:normAutofit fontScale="90000"/>
          </a:bodyPr>
          <a:lstStyle/>
          <a:p>
            <a:pPr indent="0" lvl="0" marL="0" rtl="0" algn="ctr">
              <a:lnSpc>
                <a:spcPct val="90000"/>
              </a:lnSpc>
              <a:spcBef>
                <a:spcPts val="0"/>
              </a:spcBef>
              <a:spcAft>
                <a:spcPts val="0"/>
              </a:spcAft>
              <a:buClr>
                <a:schemeClr val="dk1"/>
              </a:buClr>
              <a:buSzPct val="117857"/>
              <a:buFont typeface="Arial"/>
              <a:buNone/>
            </a:pPr>
            <a:r>
              <a:t/>
            </a:r>
            <a:endParaRPr b="1">
              <a:latin typeface="Arial"/>
              <a:ea typeface="Arial"/>
              <a:cs typeface="Arial"/>
              <a:sym typeface="Arial"/>
            </a:endParaRPr>
          </a:p>
          <a:p>
            <a:pPr indent="0" lvl="0" marL="0" rtl="0" algn="l">
              <a:lnSpc>
                <a:spcPct val="90000"/>
              </a:lnSpc>
              <a:spcBef>
                <a:spcPts val="0"/>
              </a:spcBef>
              <a:spcAft>
                <a:spcPts val="0"/>
              </a:spcAft>
              <a:buClr>
                <a:schemeClr val="dk1"/>
              </a:buClr>
              <a:buSzPct val="105319"/>
              <a:buFont typeface="Arial"/>
              <a:buNone/>
            </a:pPr>
            <a:r>
              <a:rPr b="1" i="1" lang="en-GB" sz="3133">
                <a:latin typeface="Arial"/>
                <a:ea typeface="Arial"/>
                <a:cs typeface="Arial"/>
                <a:sym typeface="Arial"/>
              </a:rPr>
              <a:t>Maths - </a:t>
            </a:r>
            <a:r>
              <a:rPr b="1" i="1" lang="en-GB" sz="3133" u="sng">
                <a:solidFill>
                  <a:schemeClr val="hlink"/>
                </a:solidFill>
                <a:latin typeface="Arial"/>
                <a:ea typeface="Arial"/>
                <a:cs typeface="Arial"/>
                <a:sym typeface="Arial"/>
                <a:hlinkClick r:id="rId4"/>
              </a:rPr>
              <a:t>Mr Johnson-Walker</a:t>
            </a:r>
            <a:br>
              <a:rPr lang="en-GB" sz="3133"/>
            </a:br>
            <a:endParaRPr sz="3133"/>
          </a:p>
        </p:txBody>
      </p:sp>
      <p:sp>
        <p:nvSpPr>
          <p:cNvPr id="333" name="Google Shape;333;g307a23de26b_0_572"/>
          <p:cNvSpPr txBox="1"/>
          <p:nvPr>
            <p:ph idx="1" type="body"/>
          </p:nvPr>
        </p:nvSpPr>
        <p:spPr>
          <a:xfrm>
            <a:off x="764775" y="1642913"/>
            <a:ext cx="7614600" cy="2297100"/>
          </a:xfrm>
          <a:prstGeom prst="rect">
            <a:avLst/>
          </a:prstGeom>
          <a:noFill/>
          <a:ln>
            <a:noFill/>
          </a:ln>
        </p:spPr>
        <p:txBody>
          <a:bodyPr anchorCtr="0" anchor="t" bIns="34275" lIns="68575" spcFirstLastPara="1" rIns="68575" wrap="square" tIns="34275">
            <a:normAutofit/>
          </a:bodyPr>
          <a:lstStyle/>
          <a:p>
            <a:pPr indent="-273050" lvl="0" marL="342900" rtl="0" algn="l">
              <a:lnSpc>
                <a:spcPct val="115000"/>
              </a:lnSpc>
              <a:spcBef>
                <a:spcPts val="900"/>
              </a:spcBef>
              <a:spcAft>
                <a:spcPts val="0"/>
              </a:spcAft>
              <a:buSzPts val="1700"/>
              <a:buChar char="❖"/>
            </a:pPr>
            <a:r>
              <a:rPr lang="en-GB" sz="1700">
                <a:solidFill>
                  <a:schemeClr val="dk1"/>
                </a:solidFill>
              </a:rPr>
              <a:t>Students are entered for either Higher or Foundation tier.</a:t>
            </a:r>
            <a:endParaRPr sz="1700">
              <a:solidFill>
                <a:schemeClr val="dk1"/>
              </a:solidFill>
            </a:endParaRPr>
          </a:p>
          <a:p>
            <a:pPr indent="-273050" lvl="0" marL="342900" rtl="0" algn="l">
              <a:lnSpc>
                <a:spcPct val="115000"/>
              </a:lnSpc>
              <a:spcBef>
                <a:spcPts val="0"/>
              </a:spcBef>
              <a:spcAft>
                <a:spcPts val="0"/>
              </a:spcAft>
              <a:buSzPts val="1700"/>
              <a:buChar char="❖"/>
            </a:pPr>
            <a:r>
              <a:rPr lang="en-GB" sz="1700">
                <a:solidFill>
                  <a:schemeClr val="dk1"/>
                </a:solidFill>
              </a:rPr>
              <a:t>Higher tier covers grades 9 to 4</a:t>
            </a:r>
            <a:endParaRPr sz="1700">
              <a:solidFill>
                <a:schemeClr val="dk1"/>
              </a:solidFill>
            </a:endParaRPr>
          </a:p>
          <a:p>
            <a:pPr indent="-273050" lvl="0" marL="342900" rtl="0" algn="l">
              <a:lnSpc>
                <a:spcPct val="115000"/>
              </a:lnSpc>
              <a:spcBef>
                <a:spcPts val="0"/>
              </a:spcBef>
              <a:spcAft>
                <a:spcPts val="0"/>
              </a:spcAft>
              <a:buSzPts val="1700"/>
              <a:buChar char="❖"/>
            </a:pPr>
            <a:r>
              <a:rPr lang="en-GB" sz="1700">
                <a:solidFill>
                  <a:schemeClr val="dk1"/>
                </a:solidFill>
              </a:rPr>
              <a:t>Foundation tier covers grades 5 to 1</a:t>
            </a:r>
            <a:endParaRPr sz="1700">
              <a:solidFill>
                <a:schemeClr val="dk1"/>
              </a:solidFill>
            </a:endParaRPr>
          </a:p>
          <a:p>
            <a:pPr indent="-273050" lvl="0" marL="342900" rtl="0" algn="l">
              <a:lnSpc>
                <a:spcPct val="115000"/>
              </a:lnSpc>
              <a:spcBef>
                <a:spcPts val="0"/>
              </a:spcBef>
              <a:spcAft>
                <a:spcPts val="0"/>
              </a:spcAft>
              <a:buSzPts val="1700"/>
              <a:buChar char="❖"/>
            </a:pPr>
            <a:r>
              <a:rPr lang="en-GB" sz="1700">
                <a:solidFill>
                  <a:schemeClr val="dk1"/>
                </a:solidFill>
              </a:rPr>
              <a:t>Final decision for tiers of entry made in March 2025</a:t>
            </a:r>
            <a:endParaRPr sz="1700">
              <a:solidFill>
                <a:schemeClr val="dk1"/>
              </a:solidFill>
            </a:endParaRPr>
          </a:p>
          <a:p>
            <a:pPr indent="-273050" lvl="0" marL="342900" rtl="0" algn="l">
              <a:lnSpc>
                <a:spcPct val="115000"/>
              </a:lnSpc>
              <a:spcBef>
                <a:spcPts val="0"/>
              </a:spcBef>
              <a:spcAft>
                <a:spcPts val="0"/>
              </a:spcAft>
              <a:buSzPts val="1700"/>
              <a:buChar char="❖"/>
            </a:pPr>
            <a:r>
              <a:rPr lang="en-GB" sz="1700">
                <a:solidFill>
                  <a:schemeClr val="dk1"/>
                </a:solidFill>
              </a:rPr>
              <a:t>All students will take 3 x 1.5 hour exams</a:t>
            </a:r>
            <a:endParaRPr sz="1700">
              <a:solidFill>
                <a:schemeClr val="dk1"/>
              </a:solidFill>
            </a:endParaRPr>
          </a:p>
          <a:p>
            <a:pPr indent="-273050" lvl="0" marL="342900" rtl="0" algn="l">
              <a:lnSpc>
                <a:spcPct val="115000"/>
              </a:lnSpc>
              <a:spcBef>
                <a:spcPts val="0"/>
              </a:spcBef>
              <a:spcAft>
                <a:spcPts val="0"/>
              </a:spcAft>
              <a:buSzPts val="1700"/>
              <a:buChar char="❖"/>
            </a:pPr>
            <a:r>
              <a:rPr lang="en-GB" sz="1700">
                <a:solidFill>
                  <a:schemeClr val="dk1"/>
                </a:solidFill>
              </a:rPr>
              <a:t>Paper 1 is non-calculator</a:t>
            </a:r>
            <a:endParaRPr sz="1700">
              <a:solidFill>
                <a:schemeClr val="dk1"/>
              </a:solidFill>
            </a:endParaRPr>
          </a:p>
          <a:p>
            <a:pPr indent="-273050" lvl="0" marL="342900" rtl="0" algn="l">
              <a:lnSpc>
                <a:spcPct val="115000"/>
              </a:lnSpc>
              <a:spcBef>
                <a:spcPts val="0"/>
              </a:spcBef>
              <a:spcAft>
                <a:spcPts val="0"/>
              </a:spcAft>
              <a:buSzPts val="1700"/>
              <a:buChar char="❖"/>
            </a:pPr>
            <a:r>
              <a:rPr lang="en-GB" sz="1700">
                <a:solidFill>
                  <a:schemeClr val="dk1"/>
                </a:solidFill>
              </a:rPr>
              <a:t>Papers 2 &amp; 3 are calculator</a:t>
            </a:r>
            <a:endParaRPr sz="1700">
              <a:solidFill>
                <a:schemeClr val="dk1"/>
              </a:solidFill>
            </a:endParaRPr>
          </a:p>
        </p:txBody>
      </p:sp>
      <p:pic>
        <p:nvPicPr>
          <p:cNvPr id="334" name="Google Shape;334;g307a23de26b_0_572"/>
          <p:cNvPicPr preferRelativeResize="0"/>
          <p:nvPr/>
        </p:nvPicPr>
        <p:blipFill rotWithShape="1">
          <a:blip r:embed="rId5">
            <a:alphaModFix/>
          </a:blip>
          <a:srcRect b="0" l="7469" r="8511" t="0"/>
          <a:stretch/>
        </p:blipFill>
        <p:spPr>
          <a:xfrm>
            <a:off x="6868969" y="550800"/>
            <a:ext cx="1232063" cy="1624915"/>
          </a:xfrm>
          <a:prstGeom prst="rect">
            <a:avLst/>
          </a:prstGeom>
          <a:noFill/>
          <a:ln>
            <a:noFill/>
          </a:ln>
        </p:spPr>
      </p:pic>
      <p:sp>
        <p:nvSpPr>
          <p:cNvPr id="335" name="Google Shape;335;g307a23de26b_0_572"/>
          <p:cNvSpPr/>
          <p:nvPr/>
        </p:nvSpPr>
        <p:spPr>
          <a:xfrm>
            <a:off x="8771875" y="4816500"/>
            <a:ext cx="338400" cy="292200"/>
          </a:xfrm>
          <a:prstGeom prst="ellipse">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39" name="Shape 339"/>
        <p:cNvGrpSpPr/>
        <p:nvPr/>
      </p:nvGrpSpPr>
      <p:grpSpPr>
        <a:xfrm>
          <a:off x="0" y="0"/>
          <a:ext cx="0" cy="0"/>
          <a:chOff x="0" y="0"/>
          <a:chExt cx="0" cy="0"/>
        </a:xfrm>
      </p:grpSpPr>
      <p:sp>
        <p:nvSpPr>
          <p:cNvPr id="340" name="Google Shape;340;g307a23de26b_0_262"/>
          <p:cNvSpPr txBox="1"/>
          <p:nvPr/>
        </p:nvSpPr>
        <p:spPr>
          <a:xfrm>
            <a:off x="-11112" y="4863703"/>
            <a:ext cx="9155100" cy="2739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400"/>
              <a:buFont typeface="Calibri"/>
              <a:buNone/>
            </a:pPr>
            <a:r>
              <a:rPr b="0" i="1" lang="en-GB" sz="1400" u="none" cap="none" strike="noStrike">
                <a:solidFill>
                  <a:srgbClr val="FFFFFF"/>
                </a:solidFill>
                <a:latin typeface="Calibri"/>
                <a:ea typeface="Calibri"/>
                <a:cs typeface="Calibri"/>
                <a:sym typeface="Calibri"/>
              </a:rPr>
              <a:t>Opportunity and Success on a Global Stage</a:t>
            </a:r>
            <a:endParaRPr b="0" i="0" sz="1400" u="none" cap="none" strike="noStrike">
              <a:solidFill>
                <a:srgbClr val="000000"/>
              </a:solidFill>
              <a:latin typeface="Arial"/>
              <a:ea typeface="Arial"/>
              <a:cs typeface="Arial"/>
              <a:sym typeface="Arial"/>
            </a:endParaRPr>
          </a:p>
        </p:txBody>
      </p:sp>
      <p:sp>
        <p:nvSpPr>
          <p:cNvPr id="341" name="Google Shape;341;g307a23de26b_0_262"/>
          <p:cNvSpPr txBox="1"/>
          <p:nvPr/>
        </p:nvSpPr>
        <p:spPr>
          <a:xfrm>
            <a:off x="-26400" y="0"/>
            <a:ext cx="9170400" cy="4035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Arial"/>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King’s Academy Binfield; </a:t>
            </a:r>
            <a:r>
              <a:rPr b="0" i="1" lang="en-GB" sz="1400" u="none" cap="none" strike="noStrike">
                <a:solidFill>
                  <a:srgbClr val="FFFFFF"/>
                </a:solidFill>
                <a:latin typeface="Calibri"/>
                <a:ea typeface="Calibri"/>
                <a:cs typeface="Calibri"/>
                <a:sym typeface="Calibri"/>
              </a:rPr>
              <a:t>Dare to be remarkable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1" sz="1400" u="none" cap="none" strike="noStrike">
              <a:solidFill>
                <a:srgbClr val="FFFFFF"/>
              </a:solidFill>
              <a:latin typeface="Calibri"/>
              <a:ea typeface="Calibri"/>
              <a:cs typeface="Calibri"/>
              <a:sym typeface="Calibri"/>
            </a:endParaRPr>
          </a:p>
        </p:txBody>
      </p:sp>
      <p:pic>
        <p:nvPicPr>
          <p:cNvPr id="342" name="Google Shape;342;g307a23de26b_0_262"/>
          <p:cNvPicPr preferRelativeResize="0"/>
          <p:nvPr/>
        </p:nvPicPr>
        <p:blipFill rotWithShape="1">
          <a:blip r:embed="rId4">
            <a:alphaModFix/>
          </a:blip>
          <a:srcRect b="0" l="0" r="0" t="0"/>
          <a:stretch/>
        </p:blipFill>
        <p:spPr>
          <a:xfrm>
            <a:off x="8101025" y="497681"/>
            <a:ext cx="657225" cy="954036"/>
          </a:xfrm>
          <a:prstGeom prst="rect">
            <a:avLst/>
          </a:prstGeom>
          <a:noFill/>
          <a:ln>
            <a:noFill/>
          </a:ln>
        </p:spPr>
      </p:pic>
      <p:sp>
        <p:nvSpPr>
          <p:cNvPr id="343" name="Google Shape;343;g307a23de26b_0_262"/>
          <p:cNvSpPr txBox="1"/>
          <p:nvPr/>
        </p:nvSpPr>
        <p:spPr>
          <a:xfrm>
            <a:off x="1736702" y="2323086"/>
            <a:ext cx="56838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
        <p:nvSpPr>
          <p:cNvPr id="344" name="Google Shape;344;g307a23de26b_0_262"/>
          <p:cNvSpPr txBox="1"/>
          <p:nvPr>
            <p:ph type="title"/>
          </p:nvPr>
        </p:nvSpPr>
        <p:spPr>
          <a:xfrm>
            <a:off x="304275" y="497681"/>
            <a:ext cx="5947200" cy="696000"/>
          </a:xfrm>
          <a:prstGeom prst="rect">
            <a:avLst/>
          </a:prstGeom>
          <a:noFill/>
          <a:ln>
            <a:noFill/>
          </a:ln>
        </p:spPr>
        <p:txBody>
          <a:bodyPr anchorCtr="0" anchor="ctr" bIns="34275" lIns="68575" spcFirstLastPara="1" rIns="68575" wrap="square" tIns="34275">
            <a:noAutofit/>
          </a:bodyPr>
          <a:lstStyle/>
          <a:p>
            <a:pPr indent="0" lvl="0" marL="0" rtl="0" algn="ctr">
              <a:lnSpc>
                <a:spcPct val="90000"/>
              </a:lnSpc>
              <a:spcBef>
                <a:spcPts val="0"/>
              </a:spcBef>
              <a:spcAft>
                <a:spcPts val="0"/>
              </a:spcAft>
              <a:buClr>
                <a:schemeClr val="dk1"/>
              </a:buClr>
              <a:buSzPts val="2970"/>
              <a:buFont typeface="Arial"/>
              <a:buNone/>
            </a:pPr>
            <a:r>
              <a:t/>
            </a:r>
            <a:endParaRPr b="1" sz="2820">
              <a:latin typeface="Arial"/>
              <a:ea typeface="Arial"/>
              <a:cs typeface="Arial"/>
              <a:sym typeface="Arial"/>
            </a:endParaRPr>
          </a:p>
          <a:p>
            <a:pPr indent="0" lvl="0" marL="0" rtl="0" algn="l">
              <a:lnSpc>
                <a:spcPct val="90000"/>
              </a:lnSpc>
              <a:spcBef>
                <a:spcPts val="0"/>
              </a:spcBef>
              <a:spcAft>
                <a:spcPts val="0"/>
              </a:spcAft>
              <a:buClr>
                <a:schemeClr val="dk1"/>
              </a:buClr>
              <a:buSzPts val="2970"/>
              <a:buFont typeface="Arial"/>
              <a:buNone/>
            </a:pPr>
            <a:r>
              <a:rPr b="1" i="1" lang="en-GB" sz="2820">
                <a:latin typeface="Arial"/>
                <a:ea typeface="Arial"/>
                <a:cs typeface="Arial"/>
                <a:sym typeface="Arial"/>
              </a:rPr>
              <a:t>Maths - Equipment</a:t>
            </a:r>
            <a:br>
              <a:rPr lang="en-GB" sz="2820"/>
            </a:br>
            <a:endParaRPr sz="2820"/>
          </a:p>
        </p:txBody>
      </p:sp>
      <p:sp>
        <p:nvSpPr>
          <p:cNvPr id="345" name="Google Shape;345;g307a23de26b_0_262"/>
          <p:cNvSpPr txBox="1"/>
          <p:nvPr>
            <p:ph idx="1" type="body"/>
          </p:nvPr>
        </p:nvSpPr>
        <p:spPr>
          <a:xfrm>
            <a:off x="250425" y="1414313"/>
            <a:ext cx="7614600" cy="3263400"/>
          </a:xfrm>
          <a:prstGeom prst="rect">
            <a:avLst/>
          </a:prstGeom>
          <a:noFill/>
          <a:ln>
            <a:noFill/>
          </a:ln>
        </p:spPr>
        <p:txBody>
          <a:bodyPr anchorCtr="0" anchor="t" bIns="34275" lIns="68575" spcFirstLastPara="1" rIns="68575" wrap="square" tIns="34275">
            <a:normAutofit lnSpcReduction="10000"/>
          </a:bodyPr>
          <a:lstStyle/>
          <a:p>
            <a:pPr indent="-292100" lvl="0" marL="342900" rtl="0" algn="l">
              <a:lnSpc>
                <a:spcPct val="115000"/>
              </a:lnSpc>
              <a:spcBef>
                <a:spcPts val="900"/>
              </a:spcBef>
              <a:spcAft>
                <a:spcPts val="0"/>
              </a:spcAft>
              <a:buSzPts val="2000"/>
              <a:buChar char="●"/>
            </a:pPr>
            <a:r>
              <a:rPr lang="en-GB" sz="2000">
                <a:solidFill>
                  <a:schemeClr val="dk1"/>
                </a:solidFill>
                <a:latin typeface="Arial"/>
                <a:ea typeface="Arial"/>
                <a:cs typeface="Arial"/>
                <a:sym typeface="Arial"/>
                <a:extLst>
                  <a:ext uri="http://customooxmlschemas.google.com/">
                    <go:slidesCustomData xmlns:go="http://customooxmlschemas.google.com/" textRoundtripDataId="0"/>
                  </a:ext>
                </a:extLst>
              </a:rPr>
              <a:t>Ensure you have the correct equipment for EVERY lesson</a:t>
            </a:r>
            <a:endParaRPr sz="2000">
              <a:solidFill>
                <a:schemeClr val="dk1"/>
              </a:solidFill>
              <a:latin typeface="Arial"/>
              <a:ea typeface="Arial"/>
              <a:cs typeface="Arial"/>
              <a:sym typeface="Arial"/>
              <a:extLst>
                <a:ext uri="http://customooxmlschemas.google.com/">
                  <go:slidesCustomData xmlns:go="http://customooxmlschemas.google.com/" textRoundtripDataId="1"/>
                </a:ext>
              </a:extLst>
            </a:endParaRPr>
          </a:p>
          <a:p>
            <a:pPr indent="-292100" lvl="0" marL="342900" rtl="0" algn="l">
              <a:lnSpc>
                <a:spcPct val="115000"/>
              </a:lnSpc>
              <a:spcBef>
                <a:spcPts val="0"/>
              </a:spcBef>
              <a:spcAft>
                <a:spcPts val="0"/>
              </a:spcAft>
              <a:buSzPts val="2000"/>
              <a:buChar char="●"/>
            </a:pPr>
            <a:r>
              <a:rPr lang="en-GB" sz="2000">
                <a:solidFill>
                  <a:schemeClr val="dk1"/>
                </a:solidFill>
                <a:latin typeface="Arial"/>
                <a:ea typeface="Arial"/>
                <a:cs typeface="Arial"/>
                <a:sym typeface="Arial"/>
                <a:extLst>
                  <a:ext uri="http://customooxmlschemas.google.com/">
                    <go:slidesCustomData xmlns:go="http://customooxmlschemas.google.com/" textRoundtripDataId="2"/>
                  </a:ext>
                </a:extLst>
              </a:rPr>
              <a:t>Black pens, pencil, ruler, protractor, compasses and a scientific calculator</a:t>
            </a:r>
            <a:endParaRPr sz="2000">
              <a:solidFill>
                <a:schemeClr val="dk1"/>
              </a:solidFill>
              <a:latin typeface="Arial"/>
              <a:ea typeface="Arial"/>
              <a:cs typeface="Arial"/>
              <a:sym typeface="Arial"/>
              <a:extLst>
                <a:ext uri="http://customooxmlschemas.google.com/">
                  <go:slidesCustomData xmlns:go="http://customooxmlschemas.google.com/" textRoundtripDataId="3"/>
                </a:ext>
              </a:extLst>
            </a:endParaRPr>
          </a:p>
          <a:p>
            <a:pPr indent="-292100" lvl="0" marL="342900" rtl="0" algn="l">
              <a:lnSpc>
                <a:spcPct val="115000"/>
              </a:lnSpc>
              <a:spcBef>
                <a:spcPts val="0"/>
              </a:spcBef>
              <a:spcAft>
                <a:spcPts val="0"/>
              </a:spcAft>
              <a:buSzPts val="2000"/>
              <a:buChar char="●"/>
            </a:pPr>
            <a:r>
              <a:rPr lang="en-GB" sz="2000">
                <a:solidFill>
                  <a:schemeClr val="dk1"/>
                </a:solidFill>
                <a:latin typeface="Arial"/>
                <a:ea typeface="Arial"/>
                <a:cs typeface="Arial"/>
                <a:sym typeface="Arial"/>
                <a:extLst>
                  <a:ext uri="http://customooxmlschemas.google.com/">
                    <go:slidesCustomData xmlns:go="http://customooxmlschemas.google.com/" textRoundtripDataId="4"/>
                  </a:ext>
                </a:extLst>
              </a:rPr>
              <a:t>Students need to use their own calculator regularly to familiarise themselves with all the functions.</a:t>
            </a:r>
            <a:endParaRPr sz="2000">
              <a:solidFill>
                <a:schemeClr val="dk1"/>
              </a:solidFill>
              <a:latin typeface="Arial"/>
              <a:ea typeface="Arial"/>
              <a:cs typeface="Arial"/>
              <a:sym typeface="Arial"/>
              <a:extLst>
                <a:ext uri="http://customooxmlschemas.google.com/">
                  <go:slidesCustomData xmlns:go="http://customooxmlschemas.google.com/" textRoundtripDataId="5"/>
                </a:ext>
              </a:extLst>
            </a:endParaRPr>
          </a:p>
          <a:p>
            <a:pPr indent="-292100" lvl="0" marL="342900" rtl="0" algn="l">
              <a:lnSpc>
                <a:spcPct val="115000"/>
              </a:lnSpc>
              <a:spcBef>
                <a:spcPts val="0"/>
              </a:spcBef>
              <a:spcAft>
                <a:spcPts val="0"/>
              </a:spcAft>
              <a:buSzPts val="2000"/>
              <a:buChar char="●"/>
            </a:pPr>
            <a:r>
              <a:rPr lang="en-GB" sz="2000">
                <a:solidFill>
                  <a:schemeClr val="dk1"/>
                </a:solidFill>
                <a:latin typeface="Arial"/>
                <a:ea typeface="Arial"/>
                <a:cs typeface="Arial"/>
                <a:sym typeface="Arial"/>
                <a:extLst>
                  <a:ext uri="http://customooxmlschemas.google.com/">
                    <go:slidesCustomData xmlns:go="http://customooxmlschemas.google.com/" textRoundtripDataId="6"/>
                  </a:ext>
                </a:extLst>
              </a:rPr>
              <a:t>Statistically students do not perform as well on Paper 2 and 3 as they do on Paper 1 as they are not using this resource regularly.  </a:t>
            </a:r>
            <a:endParaRPr sz="2000">
              <a:solidFill>
                <a:schemeClr val="dk1"/>
              </a:solidFill>
              <a:latin typeface="Arial"/>
              <a:ea typeface="Arial"/>
              <a:cs typeface="Arial"/>
              <a:sym typeface="Arial"/>
              <a:extLst>
                <a:ext uri="http://customooxmlschemas.google.com/">
                  <go:slidesCustomData xmlns:go="http://customooxmlschemas.google.com/" textRoundtripDataId="7"/>
                </a:ext>
              </a:extLst>
            </a:endParaRPr>
          </a:p>
          <a:p>
            <a:pPr indent="-292100" lvl="0" marL="342900" rtl="0" algn="l">
              <a:lnSpc>
                <a:spcPct val="115000"/>
              </a:lnSpc>
              <a:spcBef>
                <a:spcPts val="0"/>
              </a:spcBef>
              <a:spcAft>
                <a:spcPts val="0"/>
              </a:spcAft>
              <a:buSzPts val="2000"/>
              <a:buChar char="●"/>
            </a:pPr>
            <a:r>
              <a:rPr lang="en-GB" sz="2000">
                <a:solidFill>
                  <a:schemeClr val="dk1"/>
                </a:solidFill>
                <a:latin typeface="Arial"/>
                <a:ea typeface="Arial"/>
                <a:cs typeface="Arial"/>
                <a:sym typeface="Arial"/>
                <a:extLst>
                  <a:ext uri="http://customooxmlschemas.google.com/">
                    <go:slidesCustomData xmlns:go="http://customooxmlschemas.google.com/" textRoundtripDataId="8"/>
                  </a:ext>
                </a:extLst>
              </a:rPr>
              <a:t>All students are set Sparx Homework every week; set on a Wednesday and due the following Tuesday</a:t>
            </a:r>
            <a:endParaRPr sz="2000">
              <a:solidFill>
                <a:schemeClr val="dk1"/>
              </a:solidFill>
              <a:latin typeface="Arial"/>
              <a:ea typeface="Arial"/>
              <a:cs typeface="Arial"/>
              <a:sym typeface="Arial"/>
            </a:endParaRPr>
          </a:p>
        </p:txBody>
      </p:sp>
      <p:pic>
        <p:nvPicPr>
          <p:cNvPr id="346" name="Google Shape;346;g307a23de26b_0_262"/>
          <p:cNvPicPr preferRelativeResize="0"/>
          <p:nvPr/>
        </p:nvPicPr>
        <p:blipFill rotWithShape="1">
          <a:blip r:embed="rId5">
            <a:alphaModFix/>
          </a:blip>
          <a:srcRect b="0" l="0" r="0" t="0"/>
          <a:stretch/>
        </p:blipFill>
        <p:spPr>
          <a:xfrm>
            <a:off x="7714537" y="3688781"/>
            <a:ext cx="1438050" cy="1413000"/>
          </a:xfrm>
          <a:prstGeom prst="rect">
            <a:avLst/>
          </a:prstGeom>
          <a:noFill/>
          <a:ln>
            <a:noFill/>
          </a:ln>
        </p:spPr>
      </p:pic>
      <p:sp>
        <p:nvSpPr>
          <p:cNvPr id="347" name="Google Shape;347;g307a23de26b_0_262"/>
          <p:cNvSpPr/>
          <p:nvPr/>
        </p:nvSpPr>
        <p:spPr>
          <a:xfrm>
            <a:off x="8771875" y="4816500"/>
            <a:ext cx="338400" cy="292200"/>
          </a:xfrm>
          <a:prstGeom prst="ellipse">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51" name="Shape 351"/>
        <p:cNvGrpSpPr/>
        <p:nvPr/>
      </p:nvGrpSpPr>
      <p:grpSpPr>
        <a:xfrm>
          <a:off x="0" y="0"/>
          <a:ext cx="0" cy="0"/>
          <a:chOff x="0" y="0"/>
          <a:chExt cx="0" cy="0"/>
        </a:xfrm>
      </p:grpSpPr>
      <p:sp>
        <p:nvSpPr>
          <p:cNvPr id="352" name="Google Shape;352;g307a23de26b_0_370"/>
          <p:cNvSpPr txBox="1"/>
          <p:nvPr/>
        </p:nvSpPr>
        <p:spPr>
          <a:xfrm>
            <a:off x="-11112" y="4863703"/>
            <a:ext cx="9155100" cy="2739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400"/>
              <a:buFont typeface="Calibri"/>
              <a:buNone/>
            </a:pPr>
            <a:r>
              <a:rPr b="0" i="1" lang="en-GB" sz="1400" u="none" cap="none" strike="noStrike">
                <a:solidFill>
                  <a:srgbClr val="FFFFFF"/>
                </a:solidFill>
                <a:latin typeface="Calibri"/>
                <a:ea typeface="Calibri"/>
                <a:cs typeface="Calibri"/>
                <a:sym typeface="Calibri"/>
              </a:rPr>
              <a:t>Opportunity and Success on a Global Stage</a:t>
            </a:r>
            <a:endParaRPr b="0" i="0" sz="1400" u="none" cap="none" strike="noStrike">
              <a:solidFill>
                <a:srgbClr val="000000"/>
              </a:solidFill>
              <a:latin typeface="Arial"/>
              <a:ea typeface="Arial"/>
              <a:cs typeface="Arial"/>
              <a:sym typeface="Arial"/>
            </a:endParaRPr>
          </a:p>
        </p:txBody>
      </p:sp>
      <p:sp>
        <p:nvSpPr>
          <p:cNvPr id="353" name="Google Shape;353;g307a23de26b_0_370"/>
          <p:cNvSpPr txBox="1"/>
          <p:nvPr/>
        </p:nvSpPr>
        <p:spPr>
          <a:xfrm>
            <a:off x="-26400" y="0"/>
            <a:ext cx="9170400" cy="4035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Arial"/>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King’s Academy Binfield; </a:t>
            </a:r>
            <a:r>
              <a:rPr b="0" i="1" lang="en-GB" sz="1400" u="none" cap="none" strike="noStrike">
                <a:solidFill>
                  <a:srgbClr val="FFFFFF"/>
                </a:solidFill>
                <a:latin typeface="Calibri"/>
                <a:ea typeface="Calibri"/>
                <a:cs typeface="Calibri"/>
                <a:sym typeface="Calibri"/>
              </a:rPr>
              <a:t>Dare to be remarkable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1" sz="1400" u="none" cap="none" strike="noStrike">
              <a:solidFill>
                <a:srgbClr val="FFFFFF"/>
              </a:solidFill>
              <a:latin typeface="Calibri"/>
              <a:ea typeface="Calibri"/>
              <a:cs typeface="Calibri"/>
              <a:sym typeface="Calibri"/>
            </a:endParaRPr>
          </a:p>
        </p:txBody>
      </p:sp>
      <p:pic>
        <p:nvPicPr>
          <p:cNvPr id="354" name="Google Shape;354;g307a23de26b_0_370"/>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355" name="Google Shape;355;g307a23de26b_0_370"/>
          <p:cNvSpPr txBox="1"/>
          <p:nvPr/>
        </p:nvSpPr>
        <p:spPr>
          <a:xfrm>
            <a:off x="1736702" y="2323086"/>
            <a:ext cx="5683800" cy="431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i="0" sz="1600" u="none" cap="none" strike="noStrike">
              <a:solidFill>
                <a:srgbClr val="000000"/>
              </a:solidFill>
              <a:latin typeface="Ropa Sans"/>
              <a:ea typeface="Ropa Sans"/>
              <a:cs typeface="Ropa Sans"/>
              <a:sym typeface="Ropa Sans"/>
            </a:endParaRPr>
          </a:p>
        </p:txBody>
      </p:sp>
      <p:sp>
        <p:nvSpPr>
          <p:cNvPr id="356" name="Google Shape;356;g307a23de26b_0_370"/>
          <p:cNvSpPr txBox="1"/>
          <p:nvPr>
            <p:ph type="title"/>
          </p:nvPr>
        </p:nvSpPr>
        <p:spPr>
          <a:xfrm>
            <a:off x="304275" y="497681"/>
            <a:ext cx="5345400" cy="696000"/>
          </a:xfrm>
          <a:prstGeom prst="rect">
            <a:avLst/>
          </a:prstGeom>
          <a:noFill/>
          <a:ln>
            <a:noFill/>
          </a:ln>
        </p:spPr>
        <p:txBody>
          <a:bodyPr anchorCtr="0" anchor="ctr" bIns="34275" lIns="68575" spcFirstLastPara="1" rIns="68575" wrap="square" tIns="34275">
            <a:normAutofit fontScale="90000"/>
          </a:bodyPr>
          <a:lstStyle/>
          <a:p>
            <a:pPr indent="0" lvl="0" marL="0" rtl="0" algn="ctr">
              <a:lnSpc>
                <a:spcPct val="90000"/>
              </a:lnSpc>
              <a:spcBef>
                <a:spcPts val="0"/>
              </a:spcBef>
              <a:spcAft>
                <a:spcPts val="0"/>
              </a:spcAft>
              <a:buClr>
                <a:schemeClr val="dk1"/>
              </a:buClr>
              <a:buSzPct val="117857"/>
              <a:buFont typeface="Arial"/>
              <a:buNone/>
            </a:pPr>
            <a:r>
              <a:t/>
            </a:r>
            <a:endParaRPr b="1">
              <a:latin typeface="Arial"/>
              <a:ea typeface="Arial"/>
              <a:cs typeface="Arial"/>
              <a:sym typeface="Arial"/>
            </a:endParaRPr>
          </a:p>
          <a:p>
            <a:pPr indent="0" lvl="0" marL="0" rtl="0" algn="l">
              <a:lnSpc>
                <a:spcPct val="90000"/>
              </a:lnSpc>
              <a:spcBef>
                <a:spcPts val="0"/>
              </a:spcBef>
              <a:spcAft>
                <a:spcPts val="0"/>
              </a:spcAft>
              <a:buClr>
                <a:schemeClr val="dk1"/>
              </a:buClr>
              <a:buSzPct val="101712"/>
              <a:buFont typeface="Arial"/>
              <a:buNone/>
            </a:pPr>
            <a:r>
              <a:rPr b="1" i="1" lang="en-GB" sz="3244">
                <a:latin typeface="Arial"/>
                <a:ea typeface="Arial"/>
                <a:cs typeface="Arial"/>
                <a:sym typeface="Arial"/>
                <a:extLst>
                  <a:ext uri="http://customooxmlschemas.google.com/">
                    <go:slidesCustomData xmlns:go="http://customooxmlschemas.google.com/" textRoundtripDataId="9"/>
                  </a:ext>
                </a:extLst>
              </a:rPr>
              <a:t>English</a:t>
            </a:r>
            <a:r>
              <a:rPr b="1" i="1" lang="en-GB" sz="3244">
                <a:latin typeface="Arial"/>
                <a:ea typeface="Arial"/>
                <a:cs typeface="Arial"/>
                <a:sym typeface="Arial"/>
              </a:rPr>
              <a:t> - </a:t>
            </a:r>
            <a:r>
              <a:rPr b="1" i="1" lang="en-GB" sz="3244" u="sng">
                <a:solidFill>
                  <a:schemeClr val="hlink"/>
                </a:solidFill>
                <a:latin typeface="Arial"/>
                <a:ea typeface="Arial"/>
                <a:cs typeface="Arial"/>
                <a:sym typeface="Arial"/>
                <a:hlinkClick r:id="rId4"/>
              </a:rPr>
              <a:t>Mrs Sebbage</a:t>
            </a:r>
            <a:br>
              <a:rPr lang="en-GB" sz="3244"/>
            </a:br>
            <a:endParaRPr sz="3244"/>
          </a:p>
        </p:txBody>
      </p:sp>
      <p:sp>
        <p:nvSpPr>
          <p:cNvPr id="357" name="Google Shape;357;g307a23de26b_0_370"/>
          <p:cNvSpPr txBox="1"/>
          <p:nvPr>
            <p:ph idx="1" type="body"/>
          </p:nvPr>
        </p:nvSpPr>
        <p:spPr>
          <a:xfrm>
            <a:off x="364725" y="1128563"/>
            <a:ext cx="7614600" cy="1314600"/>
          </a:xfrm>
          <a:prstGeom prst="rect">
            <a:avLst/>
          </a:prstGeom>
          <a:noFill/>
          <a:ln>
            <a:noFill/>
          </a:ln>
        </p:spPr>
        <p:txBody>
          <a:bodyPr anchorCtr="0" anchor="t" bIns="34275" lIns="68575" spcFirstLastPara="1" rIns="68575" wrap="square" tIns="34275">
            <a:normAutofit fontScale="70000"/>
          </a:bodyPr>
          <a:lstStyle/>
          <a:p>
            <a:pPr indent="-245109" lvl="0" marL="342900" rtl="0" algn="l">
              <a:lnSpc>
                <a:spcPct val="115000"/>
              </a:lnSpc>
              <a:spcBef>
                <a:spcPts val="900"/>
              </a:spcBef>
              <a:spcAft>
                <a:spcPts val="0"/>
              </a:spcAft>
              <a:buSzPct val="100000"/>
              <a:buChar char="❖"/>
            </a:pPr>
            <a:r>
              <a:rPr lang="en-GB" sz="1800">
                <a:solidFill>
                  <a:schemeClr val="dk1"/>
                </a:solidFill>
              </a:rPr>
              <a:t>The m</a:t>
            </a:r>
            <a:r>
              <a:rPr lang="en-GB" sz="1800">
                <a:solidFill>
                  <a:schemeClr val="dk1"/>
                </a:solidFill>
                <a:extLst>
                  <a:ext uri="http://customooxmlschemas.google.com/">
                    <go:slidesCustomData xmlns:go="http://customooxmlschemas.google.com/" textRoundtripDataId="10"/>
                  </a:ext>
                </a:extLst>
              </a:rPr>
              <a:t>ajority of students will be entered for two GCSEs. </a:t>
            </a:r>
            <a:endParaRPr sz="1800">
              <a:solidFill>
                <a:schemeClr val="dk1"/>
              </a:solidFill>
              <a:extLst>
                <a:ext uri="http://customooxmlschemas.google.com/">
                  <go:slidesCustomData xmlns:go="http://customooxmlschemas.google.com/" textRoundtripDataId="11"/>
                </a:ext>
              </a:extLst>
            </a:endParaRPr>
          </a:p>
          <a:p>
            <a:pPr indent="-245109" lvl="1" marL="685800" rtl="0" algn="l">
              <a:lnSpc>
                <a:spcPct val="115000"/>
              </a:lnSpc>
              <a:spcBef>
                <a:spcPts val="0"/>
              </a:spcBef>
              <a:spcAft>
                <a:spcPts val="0"/>
              </a:spcAft>
              <a:buSzPct val="128571"/>
              <a:buChar char="➢"/>
            </a:pPr>
            <a:r>
              <a:rPr lang="en-GB">
                <a:solidFill>
                  <a:schemeClr val="dk1"/>
                </a:solidFill>
                <a:extLst>
                  <a:ext uri="http://customooxmlschemas.google.com/">
                    <go:slidesCustomData xmlns:go="http://customooxmlschemas.google.com/" textRoundtripDataId="12"/>
                  </a:ext>
                </a:extLst>
              </a:rPr>
              <a:t>English Literature - 2 papers</a:t>
            </a:r>
            <a:endParaRPr>
              <a:solidFill>
                <a:schemeClr val="dk1"/>
              </a:solidFill>
              <a:extLst>
                <a:ext uri="http://customooxmlschemas.google.com/">
                  <go:slidesCustomData xmlns:go="http://customooxmlschemas.google.com/" textRoundtripDataId="13"/>
                </a:ext>
              </a:extLst>
            </a:endParaRPr>
          </a:p>
          <a:p>
            <a:pPr indent="-245109" lvl="1" marL="685800" rtl="0" algn="l">
              <a:lnSpc>
                <a:spcPct val="115000"/>
              </a:lnSpc>
              <a:spcBef>
                <a:spcPts val="0"/>
              </a:spcBef>
              <a:spcAft>
                <a:spcPts val="0"/>
              </a:spcAft>
              <a:buSzPct val="128571"/>
              <a:buChar char="➢"/>
            </a:pPr>
            <a:r>
              <a:rPr lang="en-GB">
                <a:solidFill>
                  <a:schemeClr val="dk1"/>
                </a:solidFill>
                <a:extLst>
                  <a:ext uri="http://customooxmlschemas.google.com/">
                    <go:slidesCustomData xmlns:go="http://customooxmlschemas.google.com/" textRoundtripDataId="14"/>
                  </a:ext>
                </a:extLst>
              </a:rPr>
              <a:t>English Language - 2 papers</a:t>
            </a:r>
            <a:endParaRPr>
              <a:solidFill>
                <a:schemeClr val="dk1"/>
              </a:solidFill>
              <a:extLst>
                <a:ext uri="http://customooxmlschemas.google.com/">
                  <go:slidesCustomData xmlns:go="http://customooxmlschemas.google.com/" textRoundtripDataId="15"/>
                </a:ext>
              </a:extLst>
            </a:endParaRPr>
          </a:p>
          <a:p>
            <a:pPr indent="-245109" lvl="1" marL="685800" rtl="0" algn="l">
              <a:lnSpc>
                <a:spcPct val="115000"/>
              </a:lnSpc>
              <a:spcBef>
                <a:spcPts val="0"/>
              </a:spcBef>
              <a:spcAft>
                <a:spcPts val="0"/>
              </a:spcAft>
              <a:buSzPct val="128571"/>
              <a:buChar char="➢"/>
            </a:pPr>
            <a:r>
              <a:rPr lang="en-GB">
                <a:solidFill>
                  <a:schemeClr val="dk1"/>
                </a:solidFill>
                <a:extLst>
                  <a:ext uri="http://customooxmlschemas.google.com/">
                    <go:slidesCustomData xmlns:go="http://customooxmlschemas.google.com/" textRoundtripDataId="16"/>
                  </a:ext>
                </a:extLst>
              </a:rPr>
              <a:t>Spoken Language Endorsement</a:t>
            </a:r>
            <a:endParaRPr>
              <a:solidFill>
                <a:schemeClr val="dk1"/>
              </a:solidFill>
            </a:endParaRPr>
          </a:p>
          <a:p>
            <a:pPr indent="0" lvl="0" marL="0" rtl="0" algn="l">
              <a:lnSpc>
                <a:spcPct val="115000"/>
              </a:lnSpc>
              <a:spcBef>
                <a:spcPts val="900"/>
              </a:spcBef>
              <a:spcAft>
                <a:spcPts val="900"/>
              </a:spcAft>
              <a:buNone/>
            </a:pPr>
            <a:r>
              <a:rPr lang="en-GB">
                <a:solidFill>
                  <a:schemeClr val="dk1"/>
                </a:solidFill>
              </a:rPr>
              <a:t>A small number of students will sit the English Language GCSE only (this is based on </a:t>
            </a:r>
            <a:r>
              <a:rPr lang="en-GB">
                <a:solidFill>
                  <a:schemeClr val="dk1"/>
                </a:solidFill>
              </a:rPr>
              <a:t>individual</a:t>
            </a:r>
            <a:r>
              <a:rPr lang="en-GB">
                <a:solidFill>
                  <a:schemeClr val="dk1"/>
                </a:solidFill>
              </a:rPr>
              <a:t> needs)</a:t>
            </a:r>
            <a:endParaRPr>
              <a:solidFill>
                <a:schemeClr val="dk1"/>
              </a:solidFill>
            </a:endParaRPr>
          </a:p>
        </p:txBody>
      </p:sp>
      <p:graphicFrame>
        <p:nvGraphicFramePr>
          <p:cNvPr id="358" name="Google Shape;358;g307a23de26b_0_370"/>
          <p:cNvGraphicFramePr/>
          <p:nvPr/>
        </p:nvGraphicFramePr>
        <p:xfrm>
          <a:off x="358238" y="2573269"/>
          <a:ext cx="3000000" cy="3000000"/>
        </p:xfrm>
        <a:graphic>
          <a:graphicData uri="http://schemas.openxmlformats.org/drawingml/2006/table">
            <a:tbl>
              <a:tblPr>
                <a:noFill/>
                <a:tableStyleId>{851BB6C4-43BA-429B-9615-1071E01FEAE3}</a:tableStyleId>
              </a:tblPr>
              <a:tblGrid>
                <a:gridCol w="3857625"/>
                <a:gridCol w="3857625"/>
              </a:tblGrid>
              <a:tr h="314150">
                <a:tc>
                  <a:txBody>
                    <a:bodyPr/>
                    <a:lstStyle/>
                    <a:p>
                      <a:pPr indent="0" lvl="0" marL="0" rtl="0" algn="l">
                        <a:spcBef>
                          <a:spcPts val="0"/>
                        </a:spcBef>
                        <a:spcAft>
                          <a:spcPts val="0"/>
                        </a:spcAft>
                        <a:buNone/>
                      </a:pPr>
                      <a:r>
                        <a:rPr b="1" lang="en-GB" sz="1200"/>
                        <a:t>English Literature</a:t>
                      </a:r>
                      <a:endParaRPr b="1" sz="1200"/>
                    </a:p>
                  </a:txBody>
                  <a:tcPr marT="68575" marB="68575" marR="68575" marL="68575"/>
                </a:tc>
                <a:tc>
                  <a:txBody>
                    <a:bodyPr/>
                    <a:lstStyle/>
                    <a:p>
                      <a:pPr indent="0" lvl="0" marL="0" rtl="0" algn="l">
                        <a:spcBef>
                          <a:spcPts val="0"/>
                        </a:spcBef>
                        <a:spcAft>
                          <a:spcPts val="0"/>
                        </a:spcAft>
                        <a:buNone/>
                      </a:pPr>
                      <a:r>
                        <a:rPr b="1" lang="en-GB" sz="1200"/>
                        <a:t>English Language</a:t>
                      </a:r>
                      <a:endParaRPr b="1" sz="1200"/>
                    </a:p>
                  </a:txBody>
                  <a:tcPr marT="68575" marB="68575" marR="68575" marL="68575"/>
                </a:tc>
              </a:tr>
              <a:tr h="891850">
                <a:tc>
                  <a:txBody>
                    <a:bodyPr/>
                    <a:lstStyle/>
                    <a:p>
                      <a:pPr indent="0" lvl="0" marL="0" rtl="0" algn="l">
                        <a:spcBef>
                          <a:spcPts val="0"/>
                        </a:spcBef>
                        <a:spcAft>
                          <a:spcPts val="0"/>
                        </a:spcAft>
                        <a:buNone/>
                      </a:pPr>
                      <a:r>
                        <a:rPr lang="en-GB" sz="1200"/>
                        <a:t>Paper 1 - 1hr 45 mins</a:t>
                      </a:r>
                      <a:endParaRPr sz="1200"/>
                    </a:p>
                    <a:p>
                      <a:pPr indent="0" lvl="0" marL="0" rtl="0" algn="l">
                        <a:spcBef>
                          <a:spcPts val="0"/>
                        </a:spcBef>
                        <a:spcAft>
                          <a:spcPts val="0"/>
                        </a:spcAft>
                        <a:buNone/>
                      </a:pPr>
                      <a:r>
                        <a:rPr lang="en-GB" sz="1200"/>
                        <a:t>     Macbeth </a:t>
                      </a:r>
                      <a:endParaRPr sz="1200"/>
                    </a:p>
                    <a:p>
                      <a:pPr indent="0" lvl="0" marL="0" rtl="0" algn="l">
                        <a:spcBef>
                          <a:spcPts val="0"/>
                        </a:spcBef>
                        <a:spcAft>
                          <a:spcPts val="0"/>
                        </a:spcAft>
                        <a:buNone/>
                      </a:pPr>
                      <a:r>
                        <a:rPr lang="en-GB" sz="1200"/>
                        <a:t>     Jekyll and Hyde</a:t>
                      </a:r>
                      <a:endParaRPr sz="1200"/>
                    </a:p>
                  </a:txBody>
                  <a:tcPr marT="68575" marB="68575" marR="68575" marL="68575"/>
                </a:tc>
                <a:tc>
                  <a:txBody>
                    <a:bodyPr/>
                    <a:lstStyle/>
                    <a:p>
                      <a:pPr indent="0" lvl="0" marL="0" rtl="0" algn="l">
                        <a:spcBef>
                          <a:spcPts val="0"/>
                        </a:spcBef>
                        <a:spcAft>
                          <a:spcPts val="0"/>
                        </a:spcAft>
                        <a:buNone/>
                      </a:pPr>
                      <a:r>
                        <a:rPr lang="en-GB" sz="1200"/>
                        <a:t>Paper 1 - Fiction 1hr45</a:t>
                      </a:r>
                      <a:endParaRPr sz="1200"/>
                    </a:p>
                    <a:p>
                      <a:pPr indent="0" lvl="0" marL="0" rtl="0" algn="l">
                        <a:spcBef>
                          <a:spcPts val="0"/>
                        </a:spcBef>
                        <a:spcAft>
                          <a:spcPts val="0"/>
                        </a:spcAft>
                        <a:buClr>
                          <a:schemeClr val="dk1"/>
                        </a:buClr>
                        <a:buSzPts val="800"/>
                        <a:buFont typeface="Arial"/>
                        <a:buNone/>
                      </a:pPr>
                      <a:r>
                        <a:rPr lang="en-GB" sz="1200"/>
                        <a:t>     1 source</a:t>
                      </a:r>
                      <a:endParaRPr sz="1200"/>
                    </a:p>
                    <a:p>
                      <a:pPr indent="0" lvl="0" marL="0" rtl="0" algn="l">
                        <a:spcBef>
                          <a:spcPts val="0"/>
                        </a:spcBef>
                        <a:spcAft>
                          <a:spcPts val="0"/>
                        </a:spcAft>
                        <a:buClr>
                          <a:schemeClr val="dk1"/>
                        </a:buClr>
                        <a:buSzPts val="800"/>
                        <a:buFont typeface="Arial"/>
                        <a:buNone/>
                      </a:pPr>
                      <a:r>
                        <a:rPr lang="en-GB" sz="1200"/>
                        <a:t>     4 questions based on the extract</a:t>
                      </a:r>
                      <a:endParaRPr sz="1200"/>
                    </a:p>
                    <a:p>
                      <a:pPr indent="0" lvl="0" marL="0" rtl="0" algn="l">
                        <a:spcBef>
                          <a:spcPts val="0"/>
                        </a:spcBef>
                        <a:spcAft>
                          <a:spcPts val="0"/>
                        </a:spcAft>
                        <a:buNone/>
                      </a:pPr>
                      <a:r>
                        <a:rPr lang="en-GB" sz="1200"/>
                        <a:t>     1 creative writing question</a:t>
                      </a:r>
                      <a:endParaRPr sz="1200"/>
                    </a:p>
                  </a:txBody>
                  <a:tcPr marT="68575" marB="68575" marR="68575" marL="68575"/>
                </a:tc>
              </a:tr>
              <a:tr h="1084425">
                <a:tc>
                  <a:txBody>
                    <a:bodyPr/>
                    <a:lstStyle/>
                    <a:p>
                      <a:pPr indent="0" lvl="0" marL="0" rtl="0" algn="l">
                        <a:spcBef>
                          <a:spcPts val="0"/>
                        </a:spcBef>
                        <a:spcAft>
                          <a:spcPts val="0"/>
                        </a:spcAft>
                        <a:buNone/>
                      </a:pPr>
                      <a:r>
                        <a:rPr lang="en-GB" sz="1200"/>
                        <a:t>Paper 2 - 2hr 15 mins</a:t>
                      </a:r>
                      <a:endParaRPr sz="1200"/>
                    </a:p>
                    <a:p>
                      <a:pPr indent="0" lvl="0" marL="0" rtl="0" algn="l">
                        <a:spcBef>
                          <a:spcPts val="0"/>
                        </a:spcBef>
                        <a:spcAft>
                          <a:spcPts val="0"/>
                        </a:spcAft>
                        <a:buNone/>
                      </a:pPr>
                      <a:r>
                        <a:rPr lang="en-GB" sz="1200"/>
                        <a:t>     Section A - An Inspector Calls</a:t>
                      </a:r>
                      <a:endParaRPr sz="1200"/>
                    </a:p>
                    <a:p>
                      <a:pPr indent="0" lvl="0" marL="0" rtl="0" algn="l">
                        <a:spcBef>
                          <a:spcPts val="0"/>
                        </a:spcBef>
                        <a:spcAft>
                          <a:spcPts val="0"/>
                        </a:spcAft>
                        <a:buNone/>
                      </a:pPr>
                      <a:r>
                        <a:rPr lang="en-GB" sz="1200"/>
                        <a:t>     Section B </a:t>
                      </a:r>
                      <a:r>
                        <a:rPr lang="en-GB" sz="1200">
                          <a:extLst>
                            <a:ext uri="http://customooxmlschemas.google.com/">
                              <go:slidesCustomData xmlns:go="http://customooxmlschemas.google.com/" textRoundtripDataId="17"/>
                            </a:ext>
                          </a:extLst>
                        </a:rPr>
                        <a:t>Power and Conflict Poetry OR</a:t>
                      </a:r>
                      <a:endParaRPr sz="1200">
                        <a:extLst>
                          <a:ext uri="http://customooxmlschemas.google.com/">
                            <go:slidesCustomData xmlns:go="http://customooxmlschemas.google.com/" textRoundtripDataId="18"/>
                          </a:ext>
                        </a:extLst>
                      </a:endParaRPr>
                    </a:p>
                    <a:p>
                      <a:pPr indent="0" lvl="0" marL="0" rtl="0" algn="l">
                        <a:spcBef>
                          <a:spcPts val="0"/>
                        </a:spcBef>
                        <a:spcAft>
                          <a:spcPts val="0"/>
                        </a:spcAft>
                        <a:buNone/>
                      </a:pPr>
                      <a:r>
                        <a:rPr lang="en-GB" sz="1200">
                          <a:extLst>
                            <a:ext uri="http://customooxmlschemas.google.com/">
                              <go:slidesCustomData xmlns:go="http://customooxmlschemas.google.com/" textRoundtripDataId="19"/>
                            </a:ext>
                          </a:extLst>
                        </a:rPr>
                        <a:t>     Love and Relationships</a:t>
                      </a:r>
                      <a:endParaRPr sz="1200"/>
                    </a:p>
                    <a:p>
                      <a:pPr indent="0" lvl="0" marL="0" rtl="0" algn="l">
                        <a:spcBef>
                          <a:spcPts val="0"/>
                        </a:spcBef>
                        <a:spcAft>
                          <a:spcPts val="0"/>
                        </a:spcAft>
                        <a:buNone/>
                      </a:pPr>
                      <a:r>
                        <a:rPr lang="en-GB" sz="1200"/>
                        <a:t>     Section C Unseen Poetry</a:t>
                      </a:r>
                      <a:endParaRPr sz="1100"/>
                    </a:p>
                  </a:txBody>
                  <a:tcPr marT="68575" marB="68575" marR="68575" marL="68575"/>
                </a:tc>
                <a:tc>
                  <a:txBody>
                    <a:bodyPr/>
                    <a:lstStyle/>
                    <a:p>
                      <a:pPr indent="0" lvl="0" marL="0" rtl="0" algn="l">
                        <a:spcBef>
                          <a:spcPts val="0"/>
                        </a:spcBef>
                        <a:spcAft>
                          <a:spcPts val="0"/>
                        </a:spcAft>
                        <a:buNone/>
                      </a:pPr>
                      <a:r>
                        <a:rPr lang="en-GB" sz="1200"/>
                        <a:t>Paper 2 - Non-fiction 1hr45 </a:t>
                      </a:r>
                      <a:endParaRPr sz="1200"/>
                    </a:p>
                    <a:p>
                      <a:pPr indent="0" lvl="0" marL="0" rtl="0" algn="l">
                        <a:spcBef>
                          <a:spcPts val="0"/>
                        </a:spcBef>
                        <a:spcAft>
                          <a:spcPts val="0"/>
                        </a:spcAft>
                        <a:buClr>
                          <a:schemeClr val="dk1"/>
                        </a:buClr>
                        <a:buSzPts val="800"/>
                        <a:buFont typeface="Arial"/>
                        <a:buNone/>
                      </a:pPr>
                      <a:r>
                        <a:rPr lang="en-GB" sz="1200"/>
                        <a:t>     2 sources</a:t>
                      </a:r>
                      <a:endParaRPr sz="1200"/>
                    </a:p>
                    <a:p>
                      <a:pPr indent="0" lvl="0" marL="0" rtl="0" algn="l">
                        <a:spcBef>
                          <a:spcPts val="0"/>
                        </a:spcBef>
                        <a:spcAft>
                          <a:spcPts val="0"/>
                        </a:spcAft>
                        <a:buClr>
                          <a:schemeClr val="dk1"/>
                        </a:buClr>
                        <a:buSzPts val="800"/>
                        <a:buFont typeface="Arial"/>
                        <a:buNone/>
                      </a:pPr>
                      <a:r>
                        <a:rPr lang="en-GB" sz="1200"/>
                        <a:t>     4 questions based on the extracts</a:t>
                      </a:r>
                      <a:endParaRPr sz="1200"/>
                    </a:p>
                    <a:p>
                      <a:pPr indent="0" lvl="0" marL="0" rtl="0" algn="l">
                        <a:spcBef>
                          <a:spcPts val="0"/>
                        </a:spcBef>
                        <a:spcAft>
                          <a:spcPts val="0"/>
                        </a:spcAft>
                        <a:buNone/>
                      </a:pPr>
                      <a:r>
                        <a:rPr lang="en-GB" sz="1200"/>
                        <a:t>     1 persuasive writing question</a:t>
                      </a:r>
                      <a:endParaRPr sz="1200"/>
                    </a:p>
                  </a:txBody>
                  <a:tcPr marT="68575" marB="68575" marR="68575" marL="68575"/>
                </a:tc>
              </a:tr>
            </a:tbl>
          </a:graphicData>
        </a:graphic>
      </p:graphicFrame>
      <p:pic>
        <p:nvPicPr>
          <p:cNvPr id="359" name="Google Shape;359;g307a23de26b_0_370"/>
          <p:cNvPicPr preferRelativeResize="0"/>
          <p:nvPr/>
        </p:nvPicPr>
        <p:blipFill rotWithShape="1">
          <a:blip r:embed="rId5">
            <a:alphaModFix/>
          </a:blip>
          <a:srcRect b="0" l="0" r="0" t="0"/>
          <a:stretch/>
        </p:blipFill>
        <p:spPr>
          <a:xfrm>
            <a:off x="6814025" y="497676"/>
            <a:ext cx="1079050" cy="1468950"/>
          </a:xfrm>
          <a:prstGeom prst="rect">
            <a:avLst/>
          </a:prstGeom>
          <a:noFill/>
          <a:ln>
            <a:noFill/>
          </a:ln>
        </p:spPr>
      </p:pic>
      <p:sp>
        <p:nvSpPr>
          <p:cNvPr id="360" name="Google Shape;360;g307a23de26b_0_370"/>
          <p:cNvSpPr/>
          <p:nvPr/>
        </p:nvSpPr>
        <p:spPr>
          <a:xfrm>
            <a:off x="8771875" y="4816500"/>
            <a:ext cx="338400" cy="292200"/>
          </a:xfrm>
          <a:prstGeom prst="ellipse">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64" name="Shape 364"/>
        <p:cNvGrpSpPr/>
        <p:nvPr/>
      </p:nvGrpSpPr>
      <p:grpSpPr>
        <a:xfrm>
          <a:off x="0" y="0"/>
          <a:ext cx="0" cy="0"/>
          <a:chOff x="0" y="0"/>
          <a:chExt cx="0" cy="0"/>
        </a:xfrm>
      </p:grpSpPr>
      <p:sp>
        <p:nvSpPr>
          <p:cNvPr id="365" name="Google Shape;365;g307a23de26b_0_381"/>
          <p:cNvSpPr txBox="1"/>
          <p:nvPr/>
        </p:nvSpPr>
        <p:spPr>
          <a:xfrm>
            <a:off x="-11112" y="4863703"/>
            <a:ext cx="9155100" cy="2739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400"/>
              <a:buFont typeface="Calibri"/>
              <a:buNone/>
            </a:pPr>
            <a:r>
              <a:rPr b="0" i="1" lang="en-GB" sz="1400" u="none" cap="none" strike="noStrike">
                <a:solidFill>
                  <a:srgbClr val="FFFFFF"/>
                </a:solidFill>
                <a:latin typeface="Calibri"/>
                <a:ea typeface="Calibri"/>
                <a:cs typeface="Calibri"/>
                <a:sym typeface="Calibri"/>
              </a:rPr>
              <a:t>Opportunity and Success on a Global Stage</a:t>
            </a:r>
            <a:endParaRPr b="0" i="0" sz="1400" u="none" cap="none" strike="noStrike">
              <a:solidFill>
                <a:srgbClr val="000000"/>
              </a:solidFill>
              <a:latin typeface="Arial"/>
              <a:ea typeface="Arial"/>
              <a:cs typeface="Arial"/>
              <a:sym typeface="Arial"/>
            </a:endParaRPr>
          </a:p>
        </p:txBody>
      </p:sp>
      <p:sp>
        <p:nvSpPr>
          <p:cNvPr id="366" name="Google Shape;366;g307a23de26b_0_381"/>
          <p:cNvSpPr txBox="1"/>
          <p:nvPr/>
        </p:nvSpPr>
        <p:spPr>
          <a:xfrm>
            <a:off x="-26400" y="0"/>
            <a:ext cx="9170400" cy="4035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Arial"/>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King’s Academy Binfield; </a:t>
            </a:r>
            <a:r>
              <a:rPr b="0" i="1" lang="en-GB" sz="1400" u="none" cap="none" strike="noStrike">
                <a:solidFill>
                  <a:srgbClr val="FFFFFF"/>
                </a:solidFill>
                <a:latin typeface="Calibri"/>
                <a:ea typeface="Calibri"/>
                <a:cs typeface="Calibri"/>
                <a:sym typeface="Calibri"/>
              </a:rPr>
              <a:t>Dare to be remarkable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1" sz="1400" u="none" cap="none" strike="noStrike">
              <a:solidFill>
                <a:srgbClr val="FFFFFF"/>
              </a:solidFill>
              <a:latin typeface="Calibri"/>
              <a:ea typeface="Calibri"/>
              <a:cs typeface="Calibri"/>
              <a:sym typeface="Calibri"/>
            </a:endParaRPr>
          </a:p>
        </p:txBody>
      </p:sp>
      <p:pic>
        <p:nvPicPr>
          <p:cNvPr id="367" name="Google Shape;367;g307a23de26b_0_381"/>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368" name="Google Shape;368;g307a23de26b_0_381"/>
          <p:cNvSpPr txBox="1"/>
          <p:nvPr/>
        </p:nvSpPr>
        <p:spPr>
          <a:xfrm>
            <a:off x="1736702" y="2323086"/>
            <a:ext cx="56838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
        <p:nvSpPr>
          <p:cNvPr id="369" name="Google Shape;369;g307a23de26b_0_381"/>
          <p:cNvSpPr txBox="1"/>
          <p:nvPr>
            <p:ph type="title"/>
          </p:nvPr>
        </p:nvSpPr>
        <p:spPr>
          <a:xfrm>
            <a:off x="304275" y="497675"/>
            <a:ext cx="6561000" cy="696000"/>
          </a:xfrm>
          <a:prstGeom prst="rect">
            <a:avLst/>
          </a:prstGeom>
          <a:noFill/>
          <a:ln>
            <a:noFill/>
          </a:ln>
        </p:spPr>
        <p:txBody>
          <a:bodyPr anchorCtr="0" anchor="ctr" bIns="34275" lIns="68575" spcFirstLastPara="1" rIns="68575" wrap="square" tIns="34275">
            <a:noAutofit/>
          </a:bodyPr>
          <a:lstStyle/>
          <a:p>
            <a:pPr indent="0" lvl="0" marL="0" rtl="0" algn="ctr">
              <a:lnSpc>
                <a:spcPct val="90000"/>
              </a:lnSpc>
              <a:spcBef>
                <a:spcPts val="0"/>
              </a:spcBef>
              <a:spcAft>
                <a:spcPts val="0"/>
              </a:spcAft>
              <a:buClr>
                <a:schemeClr val="dk1"/>
              </a:buClr>
              <a:buSzPts val="2970"/>
              <a:buFont typeface="Arial"/>
              <a:buNone/>
            </a:pPr>
            <a:r>
              <a:t/>
            </a:r>
            <a:endParaRPr b="1">
              <a:latin typeface="Arial"/>
              <a:ea typeface="Arial"/>
              <a:cs typeface="Arial"/>
              <a:sym typeface="Arial"/>
            </a:endParaRPr>
          </a:p>
          <a:p>
            <a:pPr indent="0" lvl="0" marL="0" rtl="0" algn="l">
              <a:lnSpc>
                <a:spcPct val="90000"/>
              </a:lnSpc>
              <a:spcBef>
                <a:spcPts val="0"/>
              </a:spcBef>
              <a:spcAft>
                <a:spcPts val="0"/>
              </a:spcAft>
              <a:buClr>
                <a:schemeClr val="dk1"/>
              </a:buClr>
              <a:buSzPts val="2970"/>
              <a:buFont typeface="Arial"/>
              <a:buNone/>
            </a:pPr>
            <a:r>
              <a:rPr b="1" i="1" lang="en-GB">
                <a:latin typeface="Arial"/>
                <a:ea typeface="Arial"/>
                <a:cs typeface="Arial"/>
                <a:sym typeface="Arial"/>
              </a:rPr>
              <a:t>English - Equipment and homework</a:t>
            </a:r>
            <a:br>
              <a:rPr lang="en-GB"/>
            </a:br>
            <a:endParaRPr/>
          </a:p>
        </p:txBody>
      </p:sp>
      <p:sp>
        <p:nvSpPr>
          <p:cNvPr id="370" name="Google Shape;370;g307a23de26b_0_381"/>
          <p:cNvSpPr txBox="1"/>
          <p:nvPr>
            <p:ph idx="1" type="body"/>
          </p:nvPr>
        </p:nvSpPr>
        <p:spPr>
          <a:xfrm>
            <a:off x="352950" y="1396975"/>
            <a:ext cx="7573200" cy="3263400"/>
          </a:xfrm>
          <a:prstGeom prst="rect">
            <a:avLst/>
          </a:prstGeom>
          <a:noFill/>
          <a:ln>
            <a:noFill/>
          </a:ln>
        </p:spPr>
        <p:txBody>
          <a:bodyPr anchorCtr="0" anchor="t" bIns="34275" lIns="68575" spcFirstLastPara="1" rIns="68575" wrap="square" tIns="34275">
            <a:normAutofit/>
          </a:bodyPr>
          <a:lstStyle/>
          <a:p>
            <a:pPr indent="-292100" lvl="0" marL="342900" rtl="0" algn="l">
              <a:lnSpc>
                <a:spcPct val="115000"/>
              </a:lnSpc>
              <a:spcBef>
                <a:spcPts val="900"/>
              </a:spcBef>
              <a:spcAft>
                <a:spcPts val="0"/>
              </a:spcAft>
              <a:buSzPts val="2000"/>
              <a:buChar char="❖"/>
            </a:pPr>
            <a:r>
              <a:rPr lang="en-GB" sz="2000">
                <a:solidFill>
                  <a:schemeClr val="dk1"/>
                </a:solidFill>
              </a:rPr>
              <a:t>All students need a minimum of X2 black pens - the exam specifies a black pen on the front cover of their exams</a:t>
            </a:r>
            <a:endParaRPr sz="2000">
              <a:solidFill>
                <a:schemeClr val="dk1"/>
              </a:solidFill>
            </a:endParaRPr>
          </a:p>
          <a:p>
            <a:pPr indent="-292100" lvl="0" marL="342900" rtl="0" algn="l">
              <a:lnSpc>
                <a:spcPct val="115000"/>
              </a:lnSpc>
              <a:spcBef>
                <a:spcPts val="0"/>
              </a:spcBef>
              <a:spcAft>
                <a:spcPts val="0"/>
              </a:spcAft>
              <a:buSzPts val="2000"/>
              <a:buChar char="❖"/>
            </a:pPr>
            <a:r>
              <a:rPr lang="en-GB" sz="2000">
                <a:solidFill>
                  <a:schemeClr val="dk1"/>
                </a:solidFill>
              </a:rPr>
              <a:t>Copies of the core texts (letters will always be sent out)</a:t>
            </a:r>
            <a:endParaRPr sz="2000">
              <a:solidFill>
                <a:schemeClr val="dk1"/>
              </a:solidFill>
            </a:endParaRPr>
          </a:p>
          <a:p>
            <a:pPr indent="-292100" lvl="0" marL="342900" rtl="0" algn="l">
              <a:lnSpc>
                <a:spcPct val="115000"/>
              </a:lnSpc>
              <a:spcBef>
                <a:spcPts val="0"/>
              </a:spcBef>
              <a:spcAft>
                <a:spcPts val="0"/>
              </a:spcAft>
              <a:buSzPts val="2000"/>
              <a:buChar char="❖"/>
            </a:pPr>
            <a:r>
              <a:rPr lang="en-GB" sz="2000">
                <a:solidFill>
                  <a:schemeClr val="dk1"/>
                </a:solidFill>
              </a:rPr>
              <a:t>Core quotations for Literature must also be learnt</a:t>
            </a:r>
            <a:endParaRPr sz="2000">
              <a:solidFill>
                <a:schemeClr val="dk1"/>
              </a:solidFill>
            </a:endParaRPr>
          </a:p>
          <a:p>
            <a:pPr indent="-292100" lvl="0" marL="342900" rtl="0" algn="l">
              <a:lnSpc>
                <a:spcPct val="115000"/>
              </a:lnSpc>
              <a:spcBef>
                <a:spcPts val="0"/>
              </a:spcBef>
              <a:spcAft>
                <a:spcPts val="0"/>
              </a:spcAft>
              <a:buSzPts val="2000"/>
              <a:buChar char="❖"/>
            </a:pPr>
            <a:r>
              <a:rPr lang="en-GB" sz="2000">
                <a:solidFill>
                  <a:schemeClr val="dk1"/>
                </a:solidFill>
              </a:rPr>
              <a:t>Knowledge tests check progress </a:t>
            </a:r>
            <a:r>
              <a:rPr lang="en-GB" sz="2000">
                <a:solidFill>
                  <a:schemeClr val="dk1"/>
                </a:solidFill>
              </a:rPr>
              <a:t>every</a:t>
            </a:r>
            <a:r>
              <a:rPr lang="en-GB" sz="2000">
                <a:solidFill>
                  <a:schemeClr val="dk1"/>
                </a:solidFill>
              </a:rPr>
              <a:t> fortnight</a:t>
            </a:r>
            <a:endParaRPr sz="2000">
              <a:solidFill>
                <a:schemeClr val="dk1"/>
              </a:solidFill>
            </a:endParaRPr>
          </a:p>
          <a:p>
            <a:pPr indent="-292100" lvl="0" marL="342900" rtl="0" algn="l">
              <a:lnSpc>
                <a:spcPct val="115000"/>
              </a:lnSpc>
              <a:spcBef>
                <a:spcPts val="0"/>
              </a:spcBef>
              <a:spcAft>
                <a:spcPts val="0"/>
              </a:spcAft>
              <a:buSzPts val="2000"/>
              <a:buChar char="❖"/>
            </a:pPr>
            <a:r>
              <a:rPr lang="en-GB" sz="2000">
                <a:solidFill>
                  <a:schemeClr val="dk1"/>
                </a:solidFill>
              </a:rPr>
              <a:t>Anthologies for poetry are provided by AQA</a:t>
            </a:r>
            <a:endParaRPr sz="2000">
              <a:solidFill>
                <a:schemeClr val="dk1"/>
              </a:solidFill>
            </a:endParaRPr>
          </a:p>
          <a:p>
            <a:pPr indent="-292100" lvl="0" marL="342900" rtl="0" algn="l">
              <a:lnSpc>
                <a:spcPct val="115000"/>
              </a:lnSpc>
              <a:spcBef>
                <a:spcPts val="0"/>
              </a:spcBef>
              <a:spcAft>
                <a:spcPts val="0"/>
              </a:spcAft>
              <a:buSzPts val="2000"/>
              <a:buChar char="❖"/>
            </a:pPr>
            <a:r>
              <a:rPr lang="en-GB" sz="2000">
                <a:solidFill>
                  <a:schemeClr val="dk1"/>
                </a:solidFill>
              </a:rPr>
              <a:t>Homework is set on Century</a:t>
            </a:r>
            <a:endParaRPr sz="2000">
              <a:solidFill>
                <a:schemeClr val="dk1"/>
              </a:solidFill>
            </a:endParaRPr>
          </a:p>
          <a:p>
            <a:pPr indent="-292100" lvl="0" marL="342900" rtl="0" algn="l">
              <a:lnSpc>
                <a:spcPct val="115000"/>
              </a:lnSpc>
              <a:spcBef>
                <a:spcPts val="0"/>
              </a:spcBef>
              <a:spcAft>
                <a:spcPts val="0"/>
              </a:spcAft>
              <a:buSzPts val="2000"/>
              <a:buChar char="❖"/>
            </a:pPr>
            <a:r>
              <a:rPr lang="en-GB" sz="2000">
                <a:solidFill>
                  <a:schemeClr val="dk1"/>
                </a:solidFill>
              </a:rPr>
              <a:t>x4 highlighters </a:t>
            </a:r>
            <a:endParaRPr sz="2000">
              <a:solidFill>
                <a:schemeClr val="dk1"/>
              </a:solidFill>
            </a:endParaRPr>
          </a:p>
        </p:txBody>
      </p:sp>
      <p:pic>
        <p:nvPicPr>
          <p:cNvPr id="371" name="Google Shape;371;g307a23de26b_0_381"/>
          <p:cNvPicPr preferRelativeResize="0"/>
          <p:nvPr/>
        </p:nvPicPr>
        <p:blipFill>
          <a:blip r:embed="rId4">
            <a:alphaModFix/>
          </a:blip>
          <a:stretch>
            <a:fillRect/>
          </a:stretch>
        </p:blipFill>
        <p:spPr>
          <a:xfrm>
            <a:off x="7874926" y="1734725"/>
            <a:ext cx="1290975" cy="1947425"/>
          </a:xfrm>
          <a:prstGeom prst="rect">
            <a:avLst/>
          </a:prstGeom>
          <a:noFill/>
          <a:ln>
            <a:noFill/>
          </a:ln>
        </p:spPr>
      </p:pic>
      <p:pic>
        <p:nvPicPr>
          <p:cNvPr id="372" name="Google Shape;372;g307a23de26b_0_381"/>
          <p:cNvPicPr preferRelativeResize="0"/>
          <p:nvPr/>
        </p:nvPicPr>
        <p:blipFill>
          <a:blip r:embed="rId5">
            <a:alphaModFix/>
          </a:blip>
          <a:stretch>
            <a:fillRect/>
          </a:stretch>
        </p:blipFill>
        <p:spPr>
          <a:xfrm>
            <a:off x="7860999" y="3255401"/>
            <a:ext cx="1290975" cy="1681980"/>
          </a:xfrm>
          <a:prstGeom prst="rect">
            <a:avLst/>
          </a:prstGeom>
          <a:noFill/>
          <a:ln>
            <a:noFill/>
          </a:ln>
        </p:spPr>
      </p:pic>
      <p:pic>
        <p:nvPicPr>
          <p:cNvPr id="373" name="Google Shape;373;g307a23de26b_0_381"/>
          <p:cNvPicPr preferRelativeResize="0"/>
          <p:nvPr/>
        </p:nvPicPr>
        <p:blipFill>
          <a:blip r:embed="rId6">
            <a:alphaModFix/>
          </a:blip>
          <a:stretch>
            <a:fillRect/>
          </a:stretch>
        </p:blipFill>
        <p:spPr>
          <a:xfrm>
            <a:off x="5650250" y="3330075"/>
            <a:ext cx="2224674" cy="1566000"/>
          </a:xfrm>
          <a:prstGeom prst="rect">
            <a:avLst/>
          </a:prstGeom>
          <a:noFill/>
          <a:ln>
            <a:noFill/>
          </a:ln>
        </p:spPr>
      </p:pic>
      <p:sp>
        <p:nvSpPr>
          <p:cNvPr id="374" name="Google Shape;374;g307a23de26b_0_381"/>
          <p:cNvSpPr/>
          <p:nvPr/>
        </p:nvSpPr>
        <p:spPr>
          <a:xfrm>
            <a:off x="8771875" y="4816500"/>
            <a:ext cx="338400" cy="292200"/>
          </a:xfrm>
          <a:prstGeom prst="ellipse">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78" name="Shape 378"/>
        <p:cNvGrpSpPr/>
        <p:nvPr/>
      </p:nvGrpSpPr>
      <p:grpSpPr>
        <a:xfrm>
          <a:off x="0" y="0"/>
          <a:ext cx="0" cy="0"/>
          <a:chOff x="0" y="0"/>
          <a:chExt cx="0" cy="0"/>
        </a:xfrm>
      </p:grpSpPr>
      <p:sp>
        <p:nvSpPr>
          <p:cNvPr id="379" name="Google Shape;379;g307a23de26b_0_391"/>
          <p:cNvSpPr txBox="1"/>
          <p:nvPr/>
        </p:nvSpPr>
        <p:spPr>
          <a:xfrm>
            <a:off x="-11112" y="4863703"/>
            <a:ext cx="9155100" cy="2739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400"/>
              <a:buFont typeface="Calibri"/>
              <a:buNone/>
            </a:pPr>
            <a:r>
              <a:rPr b="0" i="1" lang="en-GB" sz="1400" u="none" cap="none" strike="noStrike">
                <a:solidFill>
                  <a:srgbClr val="FFFFFF"/>
                </a:solidFill>
                <a:latin typeface="Calibri"/>
                <a:ea typeface="Calibri"/>
                <a:cs typeface="Calibri"/>
                <a:sym typeface="Calibri"/>
              </a:rPr>
              <a:t>Opportunity and Success on a Global Stage</a:t>
            </a:r>
            <a:endParaRPr b="0" i="0" sz="1400" u="none" cap="none" strike="noStrike">
              <a:solidFill>
                <a:srgbClr val="000000"/>
              </a:solidFill>
              <a:latin typeface="Arial"/>
              <a:ea typeface="Arial"/>
              <a:cs typeface="Arial"/>
              <a:sym typeface="Arial"/>
            </a:endParaRPr>
          </a:p>
        </p:txBody>
      </p:sp>
      <p:sp>
        <p:nvSpPr>
          <p:cNvPr id="380" name="Google Shape;380;g307a23de26b_0_391"/>
          <p:cNvSpPr txBox="1"/>
          <p:nvPr/>
        </p:nvSpPr>
        <p:spPr>
          <a:xfrm>
            <a:off x="-26400" y="0"/>
            <a:ext cx="9170400" cy="4035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Arial"/>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King’s Academy Binfield; </a:t>
            </a:r>
            <a:r>
              <a:rPr b="0" i="1" lang="en-GB" sz="1400" u="none" cap="none" strike="noStrike">
                <a:solidFill>
                  <a:srgbClr val="FFFFFF"/>
                </a:solidFill>
                <a:latin typeface="Calibri"/>
                <a:ea typeface="Calibri"/>
                <a:cs typeface="Calibri"/>
                <a:sym typeface="Calibri"/>
              </a:rPr>
              <a:t>Dare to be remarkable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1" sz="1400" u="none" cap="none" strike="noStrike">
              <a:solidFill>
                <a:srgbClr val="FFFFFF"/>
              </a:solidFill>
              <a:latin typeface="Calibri"/>
              <a:ea typeface="Calibri"/>
              <a:cs typeface="Calibri"/>
              <a:sym typeface="Calibri"/>
            </a:endParaRPr>
          </a:p>
        </p:txBody>
      </p:sp>
      <p:pic>
        <p:nvPicPr>
          <p:cNvPr id="381" name="Google Shape;381;g307a23de26b_0_391"/>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382" name="Google Shape;382;g307a23de26b_0_391"/>
          <p:cNvSpPr txBox="1"/>
          <p:nvPr/>
        </p:nvSpPr>
        <p:spPr>
          <a:xfrm>
            <a:off x="1736702" y="2323086"/>
            <a:ext cx="56838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
        <p:nvSpPr>
          <p:cNvPr id="383" name="Google Shape;383;g307a23de26b_0_391"/>
          <p:cNvSpPr txBox="1"/>
          <p:nvPr>
            <p:ph type="title"/>
          </p:nvPr>
        </p:nvSpPr>
        <p:spPr>
          <a:xfrm>
            <a:off x="304275" y="497681"/>
            <a:ext cx="5345400" cy="696000"/>
          </a:xfrm>
          <a:prstGeom prst="rect">
            <a:avLst/>
          </a:prstGeom>
          <a:noFill/>
          <a:ln>
            <a:noFill/>
          </a:ln>
        </p:spPr>
        <p:txBody>
          <a:bodyPr anchorCtr="0" anchor="ctr" bIns="34275" lIns="68575" spcFirstLastPara="1" rIns="68575" wrap="square" tIns="34275">
            <a:noAutofit/>
          </a:bodyPr>
          <a:lstStyle/>
          <a:p>
            <a:pPr indent="0" lvl="0" marL="0" rtl="0" algn="ctr">
              <a:lnSpc>
                <a:spcPct val="90000"/>
              </a:lnSpc>
              <a:spcBef>
                <a:spcPts val="0"/>
              </a:spcBef>
              <a:spcAft>
                <a:spcPts val="0"/>
              </a:spcAft>
              <a:buClr>
                <a:schemeClr val="dk1"/>
              </a:buClr>
              <a:buSzPts val="2970"/>
              <a:buFont typeface="Arial"/>
              <a:buNone/>
            </a:pPr>
            <a:r>
              <a:t/>
            </a:r>
            <a:endParaRPr b="1" sz="2820">
              <a:latin typeface="Arial"/>
              <a:ea typeface="Arial"/>
              <a:cs typeface="Arial"/>
              <a:sym typeface="Arial"/>
            </a:endParaRPr>
          </a:p>
          <a:p>
            <a:pPr indent="0" lvl="0" marL="0" rtl="0" algn="l">
              <a:lnSpc>
                <a:spcPct val="90000"/>
              </a:lnSpc>
              <a:spcBef>
                <a:spcPts val="0"/>
              </a:spcBef>
              <a:spcAft>
                <a:spcPts val="0"/>
              </a:spcAft>
              <a:buClr>
                <a:schemeClr val="dk1"/>
              </a:buClr>
              <a:buSzPts val="2970"/>
              <a:buFont typeface="Arial"/>
              <a:buNone/>
            </a:pPr>
            <a:r>
              <a:rPr b="1" i="1" lang="en-GB" sz="2820">
                <a:latin typeface="Arial"/>
                <a:ea typeface="Arial"/>
                <a:cs typeface="Arial"/>
                <a:sym typeface="Arial"/>
              </a:rPr>
              <a:t>Science - </a:t>
            </a:r>
            <a:r>
              <a:rPr b="1" i="1" lang="en-GB" sz="2820" u="sng">
                <a:solidFill>
                  <a:schemeClr val="hlink"/>
                </a:solidFill>
                <a:latin typeface="Arial"/>
                <a:ea typeface="Arial"/>
                <a:cs typeface="Arial"/>
                <a:sym typeface="Arial"/>
                <a:hlinkClick r:id="rId4"/>
              </a:rPr>
              <a:t>Mr Baldwin</a:t>
            </a:r>
            <a:endParaRPr sz="2820"/>
          </a:p>
        </p:txBody>
      </p:sp>
      <p:sp>
        <p:nvSpPr>
          <p:cNvPr id="384" name="Google Shape;384;g307a23de26b_0_391"/>
          <p:cNvSpPr txBox="1"/>
          <p:nvPr>
            <p:ph idx="1" type="body"/>
          </p:nvPr>
        </p:nvSpPr>
        <p:spPr>
          <a:xfrm>
            <a:off x="764775" y="1642913"/>
            <a:ext cx="7614600" cy="2793300"/>
          </a:xfrm>
          <a:prstGeom prst="rect">
            <a:avLst/>
          </a:prstGeom>
          <a:noFill/>
          <a:ln>
            <a:noFill/>
          </a:ln>
        </p:spPr>
        <p:txBody>
          <a:bodyPr anchorCtr="0" anchor="t" bIns="34275" lIns="68575" spcFirstLastPara="1" rIns="68575" wrap="square" tIns="34275">
            <a:normAutofit lnSpcReduction="20000"/>
          </a:bodyPr>
          <a:lstStyle/>
          <a:p>
            <a:pPr indent="-273050" lvl="0" marL="342900" rtl="0" algn="l">
              <a:lnSpc>
                <a:spcPct val="115000"/>
              </a:lnSpc>
              <a:spcBef>
                <a:spcPts val="900"/>
              </a:spcBef>
              <a:spcAft>
                <a:spcPts val="0"/>
              </a:spcAft>
              <a:buSzPts val="1700"/>
              <a:buChar char="●"/>
            </a:pPr>
            <a:r>
              <a:rPr lang="en-GB" sz="1700">
                <a:solidFill>
                  <a:schemeClr val="dk1"/>
                </a:solidFill>
                <a:latin typeface="Arial"/>
                <a:ea typeface="Arial"/>
                <a:cs typeface="Arial"/>
                <a:sym typeface="Arial"/>
                <a:extLst>
                  <a:ext uri="http://customooxmlschemas.google.com/">
                    <go:slidesCustomData xmlns:go="http://customooxmlschemas.google.com/" textRoundtripDataId="20"/>
                  </a:ext>
                </a:extLst>
              </a:rPr>
              <a:t>Students study either the AQA Combined Science (trilogy) pathway, or separate sciences. Combined science is awarded as two GCSE grades in </a:t>
            </a:r>
            <a:r>
              <a:rPr lang="en-GB" sz="1700">
                <a:solidFill>
                  <a:schemeClr val="dk1"/>
                </a:solidFill>
                <a:extLst>
                  <a:ext uri="http://customooxmlschemas.google.com/">
                    <go:slidesCustomData xmlns:go="http://customooxmlschemas.google.com/" textRoundtripDataId="21"/>
                  </a:ext>
                </a:extLst>
              </a:rPr>
              <a:t>“Science”</a:t>
            </a:r>
            <a:r>
              <a:rPr lang="en-GB" sz="1700">
                <a:solidFill>
                  <a:schemeClr val="dk1"/>
                </a:solidFill>
                <a:latin typeface="Arial"/>
                <a:ea typeface="Arial"/>
                <a:cs typeface="Arial"/>
                <a:sym typeface="Arial"/>
                <a:extLst>
                  <a:ext uri="http://customooxmlschemas.google.com/">
                    <go:slidesCustomData xmlns:go="http://customooxmlschemas.google.com/" textRoundtripDataId="22"/>
                  </a:ext>
                </a:extLst>
              </a:rPr>
              <a:t>, and the three separate sciences are a grade each.</a:t>
            </a:r>
            <a:endParaRPr sz="1700">
              <a:solidFill>
                <a:schemeClr val="dk1"/>
              </a:solidFill>
              <a:latin typeface="Arial"/>
              <a:ea typeface="Arial"/>
              <a:cs typeface="Arial"/>
              <a:sym typeface="Arial"/>
              <a:extLst>
                <a:ext uri="http://customooxmlschemas.google.com/">
                  <go:slidesCustomData xmlns:go="http://customooxmlschemas.google.com/" textRoundtripDataId="23"/>
                </a:ext>
              </a:extLst>
            </a:endParaRPr>
          </a:p>
          <a:p>
            <a:pPr indent="-273050" lvl="0" marL="342900" rtl="0" algn="l">
              <a:lnSpc>
                <a:spcPct val="115000"/>
              </a:lnSpc>
              <a:spcBef>
                <a:spcPts val="0"/>
              </a:spcBef>
              <a:spcAft>
                <a:spcPts val="0"/>
              </a:spcAft>
              <a:buSzPts val="1700"/>
              <a:buChar char="●"/>
            </a:pPr>
            <a:r>
              <a:rPr lang="en-GB" sz="1700">
                <a:solidFill>
                  <a:schemeClr val="dk1"/>
                </a:solidFill>
                <a:extLst>
                  <a:ext uri="http://customooxmlschemas.google.com/">
                    <go:slidesCustomData xmlns:go="http://customooxmlschemas.google.com/" textRoundtripDataId="24"/>
                  </a:ext>
                </a:extLst>
              </a:rPr>
              <a:t>All students</a:t>
            </a:r>
            <a:r>
              <a:rPr lang="en-GB" sz="1700">
                <a:solidFill>
                  <a:schemeClr val="dk1"/>
                </a:solidFill>
                <a:latin typeface="Arial"/>
                <a:ea typeface="Arial"/>
                <a:cs typeface="Arial"/>
                <a:sym typeface="Arial"/>
                <a:extLst>
                  <a:ext uri="http://customooxmlschemas.google.com/">
                    <go:slidesCustomData xmlns:go="http://customooxmlschemas.google.com/" textRoundtripDataId="25"/>
                  </a:ext>
                </a:extLst>
              </a:rPr>
              <a:t> will have six final science exams – two in each subject.</a:t>
            </a:r>
            <a:r>
              <a:rPr lang="en-GB" sz="1700">
                <a:solidFill>
                  <a:schemeClr val="dk1"/>
                </a:solidFill>
                <a:extLst>
                  <a:ext uri="http://customooxmlschemas.google.com/">
                    <go:slidesCustomData xmlns:go="http://customooxmlschemas.google.com/" textRoundtripDataId="26"/>
                  </a:ext>
                </a:extLst>
              </a:rPr>
              <a:t> The exams are different lengths (see next slide) depending on combined Vs separate</a:t>
            </a:r>
            <a:endParaRPr sz="1700">
              <a:solidFill>
                <a:schemeClr val="dk1"/>
              </a:solidFill>
              <a:extLst>
                <a:ext uri="http://customooxmlschemas.google.com/">
                  <go:slidesCustomData xmlns:go="http://customooxmlschemas.google.com/" textRoundtripDataId="27"/>
                </a:ext>
              </a:extLst>
            </a:endParaRPr>
          </a:p>
          <a:p>
            <a:pPr indent="-273050" lvl="0" marL="342900" rtl="0" algn="l">
              <a:lnSpc>
                <a:spcPct val="115000"/>
              </a:lnSpc>
              <a:spcBef>
                <a:spcPts val="0"/>
              </a:spcBef>
              <a:spcAft>
                <a:spcPts val="0"/>
              </a:spcAft>
              <a:buClr>
                <a:schemeClr val="dk1"/>
              </a:buClr>
              <a:buSzPts val="1700"/>
              <a:buChar char="●"/>
            </a:pPr>
            <a:r>
              <a:rPr lang="en-GB" sz="1700">
                <a:solidFill>
                  <a:schemeClr val="dk1"/>
                </a:solidFill>
                <a:extLst>
                  <a:ext uri="http://customooxmlschemas.google.com/">
                    <go:slidesCustomData xmlns:go="http://customooxmlschemas.google.com/" textRoundtripDataId="28"/>
                  </a:ext>
                </a:extLst>
              </a:rPr>
              <a:t>All students study all three sciences, no matter which pathway they take</a:t>
            </a:r>
            <a:endParaRPr sz="1700">
              <a:solidFill>
                <a:schemeClr val="dk1"/>
              </a:solidFill>
              <a:extLst>
                <a:ext uri="http://customooxmlschemas.google.com/">
                  <go:slidesCustomData xmlns:go="http://customooxmlschemas.google.com/" textRoundtripDataId="29"/>
                </a:ext>
              </a:extLst>
            </a:endParaRPr>
          </a:p>
          <a:p>
            <a:pPr indent="-273050" lvl="0" marL="342900" rtl="0" algn="l">
              <a:lnSpc>
                <a:spcPct val="115000"/>
              </a:lnSpc>
              <a:spcBef>
                <a:spcPts val="0"/>
              </a:spcBef>
              <a:spcAft>
                <a:spcPts val="0"/>
              </a:spcAft>
              <a:buSzPts val="1700"/>
              <a:buChar char="●"/>
            </a:pPr>
            <a:r>
              <a:rPr lang="en-GB" sz="1700">
                <a:solidFill>
                  <a:schemeClr val="dk1"/>
                </a:solidFill>
                <a:extLst>
                  <a:ext uri="http://customooxmlschemas.google.com/">
                    <go:slidesCustomData xmlns:go="http://customooxmlschemas.google.com/" textRoundtripDataId="30"/>
                  </a:ext>
                </a:extLst>
              </a:rPr>
              <a:t>Students can be on the Higher tier (grade 4-9) or the foundation tier (grade 1-5) on both the combined and separate science pathways</a:t>
            </a:r>
            <a:endParaRPr sz="1700">
              <a:solidFill>
                <a:schemeClr val="dk1"/>
              </a:solidFill>
              <a:extLst>
                <a:ext uri="http://customooxmlschemas.google.com/">
                  <go:slidesCustomData xmlns:go="http://customooxmlschemas.google.com/" textRoundtripDataId="31"/>
                </a:ext>
              </a:extLst>
            </a:endParaRPr>
          </a:p>
          <a:p>
            <a:pPr indent="-273050" lvl="0" marL="342900" rtl="0" algn="l">
              <a:lnSpc>
                <a:spcPct val="115000"/>
              </a:lnSpc>
              <a:spcBef>
                <a:spcPts val="0"/>
              </a:spcBef>
              <a:spcAft>
                <a:spcPts val="0"/>
              </a:spcAft>
              <a:buSzPts val="1700"/>
              <a:buChar char="●"/>
            </a:pPr>
            <a:r>
              <a:rPr lang="en-GB" sz="1700">
                <a:solidFill>
                  <a:schemeClr val="dk1"/>
                </a:solidFill>
                <a:latin typeface="Arial"/>
                <a:ea typeface="Arial"/>
                <a:cs typeface="Arial"/>
                <a:sym typeface="Arial"/>
                <a:extLst>
                  <a:ext uri="http://customooxmlschemas.google.com/">
                    <go:slidesCustomData xmlns:go="http://customooxmlschemas.google.com/" textRoundtripDataId="32"/>
                  </a:ext>
                </a:extLst>
              </a:rPr>
              <a:t>Students must bring full equipment, including a calculator, to all lessons and exams</a:t>
            </a:r>
            <a:endParaRPr sz="1700">
              <a:solidFill>
                <a:schemeClr val="dk1"/>
              </a:solidFill>
              <a:latin typeface="Arial"/>
              <a:ea typeface="Arial"/>
              <a:cs typeface="Arial"/>
              <a:sym typeface="Arial"/>
            </a:endParaRPr>
          </a:p>
        </p:txBody>
      </p:sp>
      <p:sp>
        <p:nvSpPr>
          <p:cNvPr id="385" name="Google Shape;385;g307a23de26b_0_391"/>
          <p:cNvSpPr/>
          <p:nvPr/>
        </p:nvSpPr>
        <p:spPr>
          <a:xfrm>
            <a:off x="8771875" y="4816500"/>
            <a:ext cx="338400" cy="292200"/>
          </a:xfrm>
          <a:prstGeom prst="ellipse">
            <a:avLst/>
          </a:prstGeom>
          <a:solidFill>
            <a:srgbClr val="00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89" name="Shape 389"/>
        <p:cNvGrpSpPr/>
        <p:nvPr/>
      </p:nvGrpSpPr>
      <p:grpSpPr>
        <a:xfrm>
          <a:off x="0" y="0"/>
          <a:ext cx="0" cy="0"/>
          <a:chOff x="0" y="0"/>
          <a:chExt cx="0" cy="0"/>
        </a:xfrm>
      </p:grpSpPr>
      <p:sp>
        <p:nvSpPr>
          <p:cNvPr id="390" name="Google Shape;390;g307a23de26b_0_400"/>
          <p:cNvSpPr txBox="1"/>
          <p:nvPr/>
        </p:nvSpPr>
        <p:spPr>
          <a:xfrm>
            <a:off x="-11112" y="4863703"/>
            <a:ext cx="9155100" cy="2739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400"/>
              <a:buFont typeface="Calibri"/>
              <a:buNone/>
            </a:pPr>
            <a:r>
              <a:rPr b="0" i="1" lang="en-GB" sz="1400" u="none" cap="none" strike="noStrike">
                <a:solidFill>
                  <a:srgbClr val="FFFFFF"/>
                </a:solidFill>
                <a:latin typeface="Calibri"/>
                <a:ea typeface="Calibri"/>
                <a:cs typeface="Calibri"/>
                <a:sym typeface="Calibri"/>
              </a:rPr>
              <a:t>Opportunity and Success on a Global Stage</a:t>
            </a:r>
            <a:endParaRPr b="0" i="0" sz="1400" u="none" cap="none" strike="noStrike">
              <a:solidFill>
                <a:srgbClr val="000000"/>
              </a:solidFill>
              <a:latin typeface="Arial"/>
              <a:ea typeface="Arial"/>
              <a:cs typeface="Arial"/>
              <a:sym typeface="Arial"/>
            </a:endParaRPr>
          </a:p>
        </p:txBody>
      </p:sp>
      <p:sp>
        <p:nvSpPr>
          <p:cNvPr id="391" name="Google Shape;391;g307a23de26b_0_400"/>
          <p:cNvSpPr txBox="1"/>
          <p:nvPr/>
        </p:nvSpPr>
        <p:spPr>
          <a:xfrm>
            <a:off x="-26400" y="0"/>
            <a:ext cx="9170400" cy="4035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Arial"/>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King’s Academy Binfield; </a:t>
            </a:r>
            <a:r>
              <a:rPr b="0" i="1" lang="en-GB" sz="1400" u="none" cap="none" strike="noStrike">
                <a:solidFill>
                  <a:srgbClr val="FFFFFF"/>
                </a:solidFill>
                <a:latin typeface="Calibri"/>
                <a:ea typeface="Calibri"/>
                <a:cs typeface="Calibri"/>
                <a:sym typeface="Calibri"/>
              </a:rPr>
              <a:t>Dare to be remarkable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1" sz="1400" u="none" cap="none" strike="noStrike">
              <a:solidFill>
                <a:srgbClr val="FFFFFF"/>
              </a:solidFill>
              <a:latin typeface="Calibri"/>
              <a:ea typeface="Calibri"/>
              <a:cs typeface="Calibri"/>
              <a:sym typeface="Calibri"/>
            </a:endParaRPr>
          </a:p>
        </p:txBody>
      </p:sp>
      <p:pic>
        <p:nvPicPr>
          <p:cNvPr id="392" name="Google Shape;392;g307a23de26b_0_400"/>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393" name="Google Shape;393;g307a23de26b_0_400"/>
          <p:cNvSpPr txBox="1"/>
          <p:nvPr/>
        </p:nvSpPr>
        <p:spPr>
          <a:xfrm>
            <a:off x="1736702" y="2665986"/>
            <a:ext cx="56838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
        <p:nvSpPr>
          <p:cNvPr id="394" name="Google Shape;394;g307a23de26b_0_400"/>
          <p:cNvSpPr txBox="1"/>
          <p:nvPr>
            <p:ph type="title"/>
          </p:nvPr>
        </p:nvSpPr>
        <p:spPr>
          <a:xfrm>
            <a:off x="304275" y="497681"/>
            <a:ext cx="6125100" cy="696000"/>
          </a:xfrm>
          <a:prstGeom prst="rect">
            <a:avLst/>
          </a:prstGeom>
          <a:noFill/>
          <a:ln>
            <a:noFill/>
          </a:ln>
        </p:spPr>
        <p:txBody>
          <a:bodyPr anchorCtr="0" anchor="ctr" bIns="34275" lIns="68575" spcFirstLastPara="1" rIns="68575" wrap="square" tIns="34275">
            <a:noAutofit/>
          </a:bodyPr>
          <a:lstStyle/>
          <a:p>
            <a:pPr indent="0" lvl="0" marL="0" rtl="0" algn="ctr">
              <a:lnSpc>
                <a:spcPct val="90000"/>
              </a:lnSpc>
              <a:spcBef>
                <a:spcPts val="0"/>
              </a:spcBef>
              <a:spcAft>
                <a:spcPts val="0"/>
              </a:spcAft>
              <a:buClr>
                <a:schemeClr val="dk1"/>
              </a:buClr>
              <a:buSzPts val="2970"/>
              <a:buFont typeface="Arial"/>
              <a:buNone/>
            </a:pPr>
            <a:r>
              <a:t/>
            </a:r>
            <a:endParaRPr b="1" sz="2820">
              <a:latin typeface="Arial"/>
              <a:ea typeface="Arial"/>
              <a:cs typeface="Arial"/>
              <a:sym typeface="Arial"/>
            </a:endParaRPr>
          </a:p>
          <a:p>
            <a:pPr indent="0" lvl="0" marL="0" rtl="0" algn="l">
              <a:lnSpc>
                <a:spcPct val="90000"/>
              </a:lnSpc>
              <a:spcBef>
                <a:spcPts val="0"/>
              </a:spcBef>
              <a:spcAft>
                <a:spcPts val="0"/>
              </a:spcAft>
              <a:buClr>
                <a:schemeClr val="dk1"/>
              </a:buClr>
              <a:buSzPts val="2970"/>
              <a:buFont typeface="Arial"/>
              <a:buNone/>
            </a:pPr>
            <a:r>
              <a:rPr b="1" i="1" lang="en-GB" sz="2820">
                <a:latin typeface="Arial"/>
                <a:ea typeface="Arial"/>
                <a:cs typeface="Arial"/>
                <a:sym typeface="Arial"/>
              </a:rPr>
              <a:t>Science</a:t>
            </a:r>
            <a:br>
              <a:rPr lang="en-GB" sz="2820"/>
            </a:br>
            <a:endParaRPr sz="2820"/>
          </a:p>
        </p:txBody>
      </p:sp>
      <p:sp>
        <p:nvSpPr>
          <p:cNvPr id="395" name="Google Shape;395;g307a23de26b_0_400"/>
          <p:cNvSpPr txBox="1"/>
          <p:nvPr/>
        </p:nvSpPr>
        <p:spPr>
          <a:xfrm>
            <a:off x="214312" y="1443038"/>
            <a:ext cx="1643100" cy="715800"/>
          </a:xfrm>
          <a:prstGeom prst="rect">
            <a:avLst/>
          </a:prstGeom>
          <a:solidFill>
            <a:srgbClr val="D3EC9E"/>
          </a:solidFill>
          <a:ln>
            <a:noFill/>
          </a:ln>
        </p:spPr>
        <p:txBody>
          <a:bodyPr anchorCtr="0" anchor="t" bIns="34275" lIns="68550" spcFirstLastPara="1" rIns="68550" wrap="square" tIns="34275">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chemeClr val="dk2"/>
                </a:solidFill>
                <a:latin typeface="Arial"/>
                <a:ea typeface="Arial"/>
                <a:cs typeface="Arial"/>
                <a:sym typeface="Arial"/>
              </a:rPr>
              <a:t>Biology Paper 1</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1 hr 45, 100 marks</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F or H</a:t>
            </a:r>
            <a:endParaRPr b="0" i="0" sz="1500" u="none" cap="none" strike="noStrike">
              <a:solidFill>
                <a:schemeClr val="dk2"/>
              </a:solidFill>
              <a:latin typeface="Arial"/>
              <a:ea typeface="Arial"/>
              <a:cs typeface="Arial"/>
              <a:sym typeface="Arial"/>
            </a:endParaRPr>
          </a:p>
        </p:txBody>
      </p:sp>
      <p:sp>
        <p:nvSpPr>
          <p:cNvPr id="396" name="Google Shape;396;g307a23de26b_0_400"/>
          <p:cNvSpPr txBox="1"/>
          <p:nvPr/>
        </p:nvSpPr>
        <p:spPr>
          <a:xfrm>
            <a:off x="214312" y="2222153"/>
            <a:ext cx="1643100" cy="715800"/>
          </a:xfrm>
          <a:prstGeom prst="rect">
            <a:avLst/>
          </a:prstGeom>
          <a:solidFill>
            <a:srgbClr val="D3EC9E"/>
          </a:solidFill>
          <a:ln>
            <a:noFill/>
          </a:ln>
        </p:spPr>
        <p:txBody>
          <a:bodyPr anchorCtr="0" anchor="t" bIns="34275" lIns="68550" spcFirstLastPara="1" rIns="68550" wrap="square" tIns="34275">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chemeClr val="dk2"/>
                </a:solidFill>
                <a:latin typeface="Arial"/>
                <a:ea typeface="Arial"/>
                <a:cs typeface="Arial"/>
                <a:sym typeface="Arial"/>
              </a:rPr>
              <a:t>Biology Paper 2</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1 hr 45, 100 marks</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F or H</a:t>
            </a:r>
            <a:endParaRPr b="0" i="0" sz="1500" u="none" cap="none" strike="noStrike">
              <a:solidFill>
                <a:schemeClr val="dk2"/>
              </a:solidFill>
              <a:latin typeface="Arial"/>
              <a:ea typeface="Arial"/>
              <a:cs typeface="Arial"/>
              <a:sym typeface="Arial"/>
            </a:endParaRPr>
          </a:p>
        </p:txBody>
      </p:sp>
      <p:sp>
        <p:nvSpPr>
          <p:cNvPr id="397" name="Google Shape;397;g307a23de26b_0_400"/>
          <p:cNvSpPr txBox="1"/>
          <p:nvPr/>
        </p:nvSpPr>
        <p:spPr>
          <a:xfrm>
            <a:off x="2000250" y="1443051"/>
            <a:ext cx="1643100" cy="931200"/>
          </a:xfrm>
          <a:prstGeom prst="rect">
            <a:avLst/>
          </a:prstGeom>
          <a:solidFill>
            <a:srgbClr val="A3E0FF"/>
          </a:solidFill>
          <a:ln>
            <a:noFill/>
          </a:ln>
        </p:spPr>
        <p:txBody>
          <a:bodyPr anchorCtr="0" anchor="t" bIns="34275" lIns="68550" spcFirstLastPara="1" rIns="68550" wrap="square" tIns="34275">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chemeClr val="dk2"/>
                </a:solidFill>
                <a:latin typeface="Arial"/>
                <a:ea typeface="Arial"/>
                <a:cs typeface="Arial"/>
                <a:sym typeface="Arial"/>
              </a:rPr>
              <a:t>Chemistry Paper 1</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1 hr 45, 100 marks</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F or H</a:t>
            </a:r>
            <a:endParaRPr b="0" i="0" sz="1500" u="none" cap="none" strike="noStrike">
              <a:solidFill>
                <a:schemeClr val="dk2"/>
              </a:solidFill>
              <a:latin typeface="Arial"/>
              <a:ea typeface="Arial"/>
              <a:cs typeface="Arial"/>
              <a:sym typeface="Arial"/>
            </a:endParaRPr>
          </a:p>
        </p:txBody>
      </p:sp>
      <p:sp>
        <p:nvSpPr>
          <p:cNvPr id="398" name="Google Shape;398;g307a23de26b_0_400"/>
          <p:cNvSpPr txBox="1"/>
          <p:nvPr/>
        </p:nvSpPr>
        <p:spPr>
          <a:xfrm>
            <a:off x="2007394" y="2222153"/>
            <a:ext cx="1643100" cy="931200"/>
          </a:xfrm>
          <a:prstGeom prst="rect">
            <a:avLst/>
          </a:prstGeom>
          <a:solidFill>
            <a:srgbClr val="A3E0FF"/>
          </a:solidFill>
          <a:ln>
            <a:noFill/>
          </a:ln>
        </p:spPr>
        <p:txBody>
          <a:bodyPr anchorCtr="0" anchor="t" bIns="34275" lIns="68550" spcFirstLastPara="1" rIns="68550" wrap="square" tIns="34275">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chemeClr val="dk2"/>
                </a:solidFill>
                <a:latin typeface="Arial"/>
                <a:ea typeface="Arial"/>
                <a:cs typeface="Arial"/>
                <a:sym typeface="Arial"/>
              </a:rPr>
              <a:t>Chemistry Paper 2</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1 hr 45, 100 marks</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F or H</a:t>
            </a:r>
            <a:endParaRPr b="0" i="0" sz="1500" u="none" cap="none" strike="noStrike">
              <a:solidFill>
                <a:schemeClr val="dk2"/>
              </a:solidFill>
              <a:latin typeface="Arial"/>
              <a:ea typeface="Arial"/>
              <a:cs typeface="Arial"/>
              <a:sym typeface="Arial"/>
            </a:endParaRPr>
          </a:p>
        </p:txBody>
      </p:sp>
      <p:sp>
        <p:nvSpPr>
          <p:cNvPr id="399" name="Google Shape;399;g307a23de26b_0_400"/>
          <p:cNvSpPr txBox="1"/>
          <p:nvPr/>
        </p:nvSpPr>
        <p:spPr>
          <a:xfrm>
            <a:off x="3810994" y="1443038"/>
            <a:ext cx="1643100" cy="715800"/>
          </a:xfrm>
          <a:prstGeom prst="rect">
            <a:avLst/>
          </a:prstGeom>
          <a:solidFill>
            <a:srgbClr val="FFFF99"/>
          </a:solidFill>
          <a:ln>
            <a:noFill/>
          </a:ln>
        </p:spPr>
        <p:txBody>
          <a:bodyPr anchorCtr="0" anchor="t" bIns="34275" lIns="68550" spcFirstLastPara="1" rIns="68550" wrap="square" tIns="34275">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chemeClr val="dk2"/>
                </a:solidFill>
                <a:latin typeface="Arial"/>
                <a:ea typeface="Arial"/>
                <a:cs typeface="Arial"/>
                <a:sym typeface="Arial"/>
              </a:rPr>
              <a:t>Physics Paper 1</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1 hr 45, 100 marks</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F or H</a:t>
            </a:r>
            <a:endParaRPr b="0" i="0" sz="1500" u="none" cap="none" strike="noStrike">
              <a:solidFill>
                <a:schemeClr val="dk2"/>
              </a:solidFill>
              <a:latin typeface="Arial"/>
              <a:ea typeface="Arial"/>
              <a:cs typeface="Arial"/>
              <a:sym typeface="Arial"/>
            </a:endParaRPr>
          </a:p>
        </p:txBody>
      </p:sp>
      <p:sp>
        <p:nvSpPr>
          <p:cNvPr id="400" name="Google Shape;400;g307a23de26b_0_400"/>
          <p:cNvSpPr txBox="1"/>
          <p:nvPr/>
        </p:nvSpPr>
        <p:spPr>
          <a:xfrm>
            <a:off x="3814764" y="2228981"/>
            <a:ext cx="1643100" cy="715800"/>
          </a:xfrm>
          <a:prstGeom prst="rect">
            <a:avLst/>
          </a:prstGeom>
          <a:solidFill>
            <a:srgbClr val="FFFF99"/>
          </a:solidFill>
          <a:ln>
            <a:noFill/>
          </a:ln>
        </p:spPr>
        <p:txBody>
          <a:bodyPr anchorCtr="0" anchor="t" bIns="34275" lIns="68550" spcFirstLastPara="1" rIns="68550" wrap="square" tIns="34275">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chemeClr val="dk2"/>
                </a:solidFill>
                <a:latin typeface="Arial"/>
                <a:ea typeface="Arial"/>
                <a:cs typeface="Arial"/>
                <a:sym typeface="Arial"/>
              </a:rPr>
              <a:t>Physics Paper 2</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1 hr 45, 100 marks</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F or H</a:t>
            </a:r>
            <a:endParaRPr b="0" i="0" sz="1500" u="none" cap="none" strike="noStrike">
              <a:solidFill>
                <a:schemeClr val="dk2"/>
              </a:solidFill>
              <a:latin typeface="Arial"/>
              <a:ea typeface="Arial"/>
              <a:cs typeface="Arial"/>
              <a:sym typeface="Arial"/>
            </a:endParaRPr>
          </a:p>
        </p:txBody>
      </p:sp>
      <p:sp>
        <p:nvSpPr>
          <p:cNvPr id="401" name="Google Shape;401;g307a23de26b_0_400"/>
          <p:cNvSpPr txBox="1"/>
          <p:nvPr/>
        </p:nvSpPr>
        <p:spPr>
          <a:xfrm>
            <a:off x="7390406" y="1355873"/>
            <a:ext cx="1643100" cy="715800"/>
          </a:xfrm>
          <a:prstGeom prst="rect">
            <a:avLst/>
          </a:prstGeom>
          <a:solidFill>
            <a:srgbClr val="D3EC9E"/>
          </a:solidFill>
          <a:ln>
            <a:noFill/>
          </a:ln>
        </p:spPr>
        <p:txBody>
          <a:bodyPr anchorCtr="0" anchor="t" bIns="34275" lIns="68550" spcFirstLastPara="1" rIns="68550" wrap="square" tIns="34275">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chemeClr val="dk2"/>
                </a:solidFill>
                <a:latin typeface="Arial"/>
                <a:ea typeface="Arial"/>
                <a:cs typeface="Arial"/>
                <a:sym typeface="Arial"/>
              </a:rPr>
              <a:t>Biology Paper 2</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1 hr 15, 70 marks</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F or H</a:t>
            </a:r>
            <a:endParaRPr b="0" i="0" sz="1500" u="none" cap="none" strike="noStrike">
              <a:solidFill>
                <a:schemeClr val="dk2"/>
              </a:solidFill>
              <a:latin typeface="Arial"/>
              <a:ea typeface="Arial"/>
              <a:cs typeface="Arial"/>
              <a:sym typeface="Arial"/>
            </a:endParaRPr>
          </a:p>
        </p:txBody>
      </p:sp>
      <p:sp>
        <p:nvSpPr>
          <p:cNvPr id="402" name="Google Shape;402;g307a23de26b_0_400"/>
          <p:cNvSpPr txBox="1"/>
          <p:nvPr/>
        </p:nvSpPr>
        <p:spPr>
          <a:xfrm>
            <a:off x="7415215" y="2135089"/>
            <a:ext cx="1643100" cy="931200"/>
          </a:xfrm>
          <a:prstGeom prst="rect">
            <a:avLst/>
          </a:prstGeom>
          <a:solidFill>
            <a:srgbClr val="A3E0FF"/>
          </a:solidFill>
          <a:ln>
            <a:noFill/>
          </a:ln>
        </p:spPr>
        <p:txBody>
          <a:bodyPr anchorCtr="0" anchor="t" bIns="34275" lIns="68550" spcFirstLastPara="1" rIns="68550" wrap="square" tIns="34275">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chemeClr val="dk2"/>
                </a:solidFill>
                <a:latin typeface="Arial"/>
                <a:ea typeface="Arial"/>
                <a:cs typeface="Arial"/>
                <a:sym typeface="Arial"/>
              </a:rPr>
              <a:t>Chemistry Paper 2</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1 hr 15, 70 marks</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F or H</a:t>
            </a:r>
            <a:endParaRPr b="0" i="0" sz="1500" u="none" cap="none" strike="noStrike">
              <a:solidFill>
                <a:schemeClr val="dk2"/>
              </a:solidFill>
              <a:latin typeface="Arial"/>
              <a:ea typeface="Arial"/>
              <a:cs typeface="Arial"/>
              <a:sym typeface="Arial"/>
            </a:endParaRPr>
          </a:p>
        </p:txBody>
      </p:sp>
      <p:sp>
        <p:nvSpPr>
          <p:cNvPr id="403" name="Google Shape;403;g307a23de26b_0_400"/>
          <p:cNvSpPr txBox="1"/>
          <p:nvPr/>
        </p:nvSpPr>
        <p:spPr>
          <a:xfrm>
            <a:off x="5700712" y="1358460"/>
            <a:ext cx="1643100" cy="715800"/>
          </a:xfrm>
          <a:prstGeom prst="rect">
            <a:avLst/>
          </a:prstGeom>
          <a:solidFill>
            <a:srgbClr val="D3EC9E"/>
          </a:solidFill>
          <a:ln>
            <a:noFill/>
          </a:ln>
        </p:spPr>
        <p:txBody>
          <a:bodyPr anchorCtr="0" anchor="t" bIns="34275" lIns="68550" spcFirstLastPara="1" rIns="68550" wrap="square" tIns="34275">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chemeClr val="dk2"/>
                </a:solidFill>
                <a:latin typeface="Arial"/>
                <a:ea typeface="Arial"/>
                <a:cs typeface="Arial"/>
                <a:sym typeface="Arial"/>
              </a:rPr>
              <a:t>Biology Paper 1</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1 hr 15, 70 marks</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F or H</a:t>
            </a:r>
            <a:endParaRPr b="0" i="0" sz="1500" u="none" cap="none" strike="noStrike">
              <a:solidFill>
                <a:schemeClr val="dk2"/>
              </a:solidFill>
              <a:latin typeface="Arial"/>
              <a:ea typeface="Arial"/>
              <a:cs typeface="Arial"/>
              <a:sym typeface="Arial"/>
            </a:endParaRPr>
          </a:p>
        </p:txBody>
      </p:sp>
      <p:sp>
        <p:nvSpPr>
          <p:cNvPr id="404" name="Google Shape;404;g307a23de26b_0_400"/>
          <p:cNvSpPr txBox="1"/>
          <p:nvPr/>
        </p:nvSpPr>
        <p:spPr>
          <a:xfrm>
            <a:off x="5700700" y="2135101"/>
            <a:ext cx="1643100" cy="931200"/>
          </a:xfrm>
          <a:prstGeom prst="rect">
            <a:avLst/>
          </a:prstGeom>
          <a:solidFill>
            <a:srgbClr val="A3E0FF"/>
          </a:solidFill>
          <a:ln>
            <a:noFill/>
          </a:ln>
        </p:spPr>
        <p:txBody>
          <a:bodyPr anchorCtr="0" anchor="t" bIns="34275" lIns="68550" spcFirstLastPara="1" rIns="68550" wrap="square" tIns="34275">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chemeClr val="dk2"/>
                </a:solidFill>
                <a:latin typeface="Arial"/>
                <a:ea typeface="Arial"/>
                <a:cs typeface="Arial"/>
                <a:sym typeface="Arial"/>
              </a:rPr>
              <a:t>Chemistry Paper 1</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1 hr 15, 70 marks</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F or H</a:t>
            </a:r>
            <a:endParaRPr b="0" i="0" sz="1500" u="none" cap="none" strike="noStrike">
              <a:solidFill>
                <a:schemeClr val="dk2"/>
              </a:solidFill>
              <a:latin typeface="Arial"/>
              <a:ea typeface="Arial"/>
              <a:cs typeface="Arial"/>
              <a:sym typeface="Arial"/>
            </a:endParaRPr>
          </a:p>
        </p:txBody>
      </p:sp>
      <p:sp>
        <p:nvSpPr>
          <p:cNvPr id="405" name="Google Shape;405;g307a23de26b_0_400"/>
          <p:cNvSpPr txBox="1"/>
          <p:nvPr/>
        </p:nvSpPr>
        <p:spPr>
          <a:xfrm>
            <a:off x="7436644" y="3067050"/>
            <a:ext cx="1643100" cy="715800"/>
          </a:xfrm>
          <a:prstGeom prst="rect">
            <a:avLst/>
          </a:prstGeom>
          <a:solidFill>
            <a:srgbClr val="FFFF99"/>
          </a:solidFill>
          <a:ln>
            <a:noFill/>
          </a:ln>
        </p:spPr>
        <p:txBody>
          <a:bodyPr anchorCtr="0" anchor="t" bIns="34275" lIns="68550" spcFirstLastPara="1" rIns="68550" wrap="square" tIns="34275">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chemeClr val="dk2"/>
                </a:solidFill>
                <a:latin typeface="Arial"/>
                <a:ea typeface="Arial"/>
                <a:cs typeface="Arial"/>
                <a:sym typeface="Arial"/>
              </a:rPr>
              <a:t>Physics Paper 2</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1 hr 15, 70 marks</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F or H</a:t>
            </a:r>
            <a:endParaRPr b="0" i="0" sz="1500" u="none" cap="none" strike="noStrike">
              <a:solidFill>
                <a:schemeClr val="dk2"/>
              </a:solidFill>
              <a:latin typeface="Arial"/>
              <a:ea typeface="Arial"/>
              <a:cs typeface="Arial"/>
              <a:sym typeface="Arial"/>
            </a:endParaRPr>
          </a:p>
        </p:txBody>
      </p:sp>
      <p:sp>
        <p:nvSpPr>
          <p:cNvPr id="406" name="Google Shape;406;g307a23de26b_0_400"/>
          <p:cNvSpPr txBox="1"/>
          <p:nvPr/>
        </p:nvSpPr>
        <p:spPr>
          <a:xfrm>
            <a:off x="5700712" y="3073879"/>
            <a:ext cx="1643100" cy="715800"/>
          </a:xfrm>
          <a:prstGeom prst="rect">
            <a:avLst/>
          </a:prstGeom>
          <a:solidFill>
            <a:srgbClr val="FFFF99"/>
          </a:solidFill>
          <a:ln>
            <a:noFill/>
          </a:ln>
        </p:spPr>
        <p:txBody>
          <a:bodyPr anchorCtr="0" anchor="t" bIns="34275" lIns="68550" spcFirstLastPara="1" rIns="68550" wrap="square" tIns="34275">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chemeClr val="dk2"/>
                </a:solidFill>
                <a:latin typeface="Arial"/>
                <a:ea typeface="Arial"/>
                <a:cs typeface="Arial"/>
                <a:sym typeface="Arial"/>
              </a:rPr>
              <a:t>Physics Paper 1</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1 hr 15, 70 marks</a:t>
            </a:r>
            <a:endParaRPr b="0" i="0" sz="15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F or H</a:t>
            </a:r>
            <a:endParaRPr b="0" i="0" sz="1500" u="none" cap="none" strike="noStrike">
              <a:solidFill>
                <a:schemeClr val="dk2"/>
              </a:solidFill>
              <a:latin typeface="Arial"/>
              <a:ea typeface="Arial"/>
              <a:cs typeface="Arial"/>
              <a:sym typeface="Arial"/>
            </a:endParaRPr>
          </a:p>
        </p:txBody>
      </p:sp>
      <p:sp>
        <p:nvSpPr>
          <p:cNvPr id="407" name="Google Shape;407;g307a23de26b_0_400"/>
          <p:cNvSpPr/>
          <p:nvPr/>
        </p:nvSpPr>
        <p:spPr>
          <a:xfrm>
            <a:off x="850107" y="3212610"/>
            <a:ext cx="393000" cy="368100"/>
          </a:xfrm>
          <a:prstGeom prst="downArrow">
            <a:avLst>
              <a:gd fmla="val 50000" name="adj1"/>
              <a:gd fmla="val 50000" name="adj2"/>
            </a:avLst>
          </a:prstGeom>
          <a:solidFill>
            <a:srgbClr val="BCE46D"/>
          </a:solidFill>
          <a:ln cap="flat" cmpd="sng" w="38100">
            <a:solidFill>
              <a:schemeClr val="dk2"/>
            </a:solidFill>
            <a:prstDash val="solid"/>
            <a:round/>
            <a:headEnd len="sm" w="sm" type="none"/>
            <a:tailEnd len="sm" w="sm" type="none"/>
          </a:ln>
        </p:spPr>
        <p:txBody>
          <a:bodyPr anchorCtr="0" anchor="ctr" bIns="34275" lIns="68550" spcFirstLastPara="1" rIns="68550" wrap="square" tIns="3427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dk2"/>
              </a:solidFill>
              <a:latin typeface="Arial"/>
              <a:ea typeface="Arial"/>
              <a:cs typeface="Arial"/>
              <a:sym typeface="Arial"/>
            </a:endParaRPr>
          </a:p>
        </p:txBody>
      </p:sp>
      <p:sp>
        <p:nvSpPr>
          <p:cNvPr id="408" name="Google Shape;408;g307a23de26b_0_400"/>
          <p:cNvSpPr/>
          <p:nvPr/>
        </p:nvSpPr>
        <p:spPr>
          <a:xfrm>
            <a:off x="4436072" y="3215958"/>
            <a:ext cx="393000" cy="368100"/>
          </a:xfrm>
          <a:prstGeom prst="downArrow">
            <a:avLst>
              <a:gd fmla="val 50000" name="adj1"/>
              <a:gd fmla="val 50000" name="adj2"/>
            </a:avLst>
          </a:prstGeom>
          <a:solidFill>
            <a:srgbClr val="FFFF99"/>
          </a:solidFill>
          <a:ln cap="flat" cmpd="sng" w="38100">
            <a:solidFill>
              <a:schemeClr val="dk2"/>
            </a:solidFill>
            <a:prstDash val="solid"/>
            <a:round/>
            <a:headEnd len="sm" w="sm" type="none"/>
            <a:tailEnd len="sm" w="sm" type="none"/>
          </a:ln>
        </p:spPr>
        <p:txBody>
          <a:bodyPr anchorCtr="0" anchor="ctr" bIns="34275" lIns="68550" spcFirstLastPara="1" rIns="68550" wrap="square" tIns="3427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dk2"/>
              </a:solidFill>
              <a:latin typeface="Arial"/>
              <a:ea typeface="Arial"/>
              <a:cs typeface="Arial"/>
              <a:sym typeface="Arial"/>
            </a:endParaRPr>
          </a:p>
        </p:txBody>
      </p:sp>
      <p:sp>
        <p:nvSpPr>
          <p:cNvPr id="409" name="Google Shape;409;g307a23de26b_0_400"/>
          <p:cNvSpPr/>
          <p:nvPr/>
        </p:nvSpPr>
        <p:spPr>
          <a:xfrm>
            <a:off x="2564607" y="3212610"/>
            <a:ext cx="393000" cy="368100"/>
          </a:xfrm>
          <a:prstGeom prst="downArrow">
            <a:avLst>
              <a:gd fmla="val 50000" name="adj1"/>
              <a:gd fmla="val 50000" name="adj2"/>
            </a:avLst>
          </a:prstGeom>
          <a:solidFill>
            <a:srgbClr val="A3E0FF"/>
          </a:solidFill>
          <a:ln cap="flat" cmpd="sng" w="38100">
            <a:solidFill>
              <a:schemeClr val="dk2"/>
            </a:solidFill>
            <a:prstDash val="solid"/>
            <a:round/>
            <a:headEnd len="sm" w="sm" type="none"/>
            <a:tailEnd len="sm" w="sm" type="none"/>
          </a:ln>
        </p:spPr>
        <p:txBody>
          <a:bodyPr anchorCtr="0" anchor="ctr" bIns="34275" lIns="68550" spcFirstLastPara="1" rIns="68550" wrap="square" tIns="3427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dk2"/>
              </a:solidFill>
              <a:latin typeface="Arial"/>
              <a:ea typeface="Arial"/>
              <a:cs typeface="Arial"/>
              <a:sym typeface="Arial"/>
            </a:endParaRPr>
          </a:p>
        </p:txBody>
      </p:sp>
      <p:sp>
        <p:nvSpPr>
          <p:cNvPr id="410" name="Google Shape;410;g307a23de26b_0_400"/>
          <p:cNvSpPr txBox="1"/>
          <p:nvPr/>
        </p:nvSpPr>
        <p:spPr>
          <a:xfrm>
            <a:off x="432000" y="3893344"/>
            <a:ext cx="1218300" cy="715800"/>
          </a:xfrm>
          <a:prstGeom prst="rect">
            <a:avLst/>
          </a:prstGeom>
          <a:solidFill>
            <a:srgbClr val="D3EC9E"/>
          </a:solidFill>
          <a:ln cap="flat" cmpd="sng" w="28575">
            <a:solidFill>
              <a:schemeClr val="dk1"/>
            </a:solidFill>
            <a:prstDash val="solid"/>
            <a:round/>
            <a:headEnd len="sm" w="sm" type="none"/>
            <a:tailEnd len="sm" w="sm" type="none"/>
          </a:ln>
        </p:spPr>
        <p:txBody>
          <a:bodyPr anchorCtr="0" anchor="t" bIns="34275" lIns="68550" spcFirstLastPara="1" rIns="68550" wrap="square" tIns="34275">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chemeClr val="dk2"/>
                </a:solidFill>
                <a:latin typeface="Arial"/>
                <a:ea typeface="Arial"/>
                <a:cs typeface="Arial"/>
                <a:sym typeface="Arial"/>
              </a:rPr>
              <a:t>GCSE BIOLOGY</a:t>
            </a:r>
            <a:endParaRPr b="1" i="0" sz="14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1" lang="en-GB">
                <a:solidFill>
                  <a:schemeClr val="dk2"/>
                </a:solidFill>
              </a:rPr>
              <a:t>(1-9)</a:t>
            </a:r>
            <a:endParaRPr b="1">
              <a:solidFill>
                <a:schemeClr val="dk2"/>
              </a:solidFill>
            </a:endParaRPr>
          </a:p>
        </p:txBody>
      </p:sp>
      <p:sp>
        <p:nvSpPr>
          <p:cNvPr id="411" name="Google Shape;411;g307a23de26b_0_400"/>
          <p:cNvSpPr txBox="1"/>
          <p:nvPr/>
        </p:nvSpPr>
        <p:spPr>
          <a:xfrm>
            <a:off x="6103351" y="4091250"/>
            <a:ext cx="2743800" cy="500100"/>
          </a:xfrm>
          <a:prstGeom prst="rect">
            <a:avLst/>
          </a:prstGeom>
          <a:solidFill>
            <a:srgbClr val="F8C8B3"/>
          </a:solidFill>
          <a:ln cap="flat" cmpd="sng" w="28575">
            <a:solidFill>
              <a:schemeClr val="dk1"/>
            </a:solidFill>
            <a:prstDash val="solid"/>
            <a:round/>
            <a:headEnd len="sm" w="sm" type="none"/>
            <a:tailEnd len="sm" w="sm" type="none"/>
          </a:ln>
        </p:spPr>
        <p:txBody>
          <a:bodyPr anchorCtr="0" anchor="t" bIns="34275" lIns="68550" spcFirstLastPara="1" rIns="68550" wrap="square" tIns="34275">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chemeClr val="dk2"/>
                </a:solidFill>
                <a:latin typeface="Arial"/>
                <a:ea typeface="Arial"/>
                <a:cs typeface="Arial"/>
                <a:sym typeface="Arial"/>
              </a:rPr>
              <a:t>GCSE COMBINED SCIENCE. 2</a:t>
            </a:r>
            <a:r>
              <a:rPr b="1" lang="en-GB">
                <a:solidFill>
                  <a:schemeClr val="dk2"/>
                </a:solidFill>
              </a:rPr>
              <a:t> Grades from 1-1 → 9-9</a:t>
            </a:r>
            <a:r>
              <a:rPr b="1" i="0" lang="en-GB" sz="1400" u="none" cap="none" strike="noStrike">
                <a:solidFill>
                  <a:schemeClr val="dk2"/>
                </a:solidFill>
                <a:latin typeface="Arial"/>
                <a:ea typeface="Arial"/>
                <a:cs typeface="Arial"/>
                <a:sym typeface="Arial"/>
              </a:rPr>
              <a:t> </a:t>
            </a:r>
            <a:endParaRPr b="0" i="0" sz="1500" u="none" cap="none" strike="noStrike">
              <a:solidFill>
                <a:schemeClr val="dk2"/>
              </a:solidFill>
              <a:latin typeface="Arial"/>
              <a:ea typeface="Arial"/>
              <a:cs typeface="Arial"/>
              <a:sym typeface="Arial"/>
            </a:endParaRPr>
          </a:p>
        </p:txBody>
      </p:sp>
      <p:sp>
        <p:nvSpPr>
          <p:cNvPr id="412" name="Google Shape;412;g307a23de26b_0_400"/>
          <p:cNvSpPr txBox="1"/>
          <p:nvPr/>
        </p:nvSpPr>
        <p:spPr>
          <a:xfrm>
            <a:off x="4023413" y="3871912"/>
            <a:ext cx="1218300" cy="715800"/>
          </a:xfrm>
          <a:prstGeom prst="rect">
            <a:avLst/>
          </a:prstGeom>
          <a:solidFill>
            <a:srgbClr val="FFFF99"/>
          </a:solidFill>
          <a:ln cap="flat" cmpd="sng" w="28575">
            <a:solidFill>
              <a:schemeClr val="dk1"/>
            </a:solidFill>
            <a:prstDash val="solid"/>
            <a:round/>
            <a:headEnd len="sm" w="sm" type="none"/>
            <a:tailEnd len="sm" w="sm" type="none"/>
          </a:ln>
        </p:spPr>
        <p:txBody>
          <a:bodyPr anchorCtr="0" anchor="t" bIns="34275" lIns="68550" spcFirstLastPara="1" rIns="68550" wrap="square" tIns="34275">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chemeClr val="dk2"/>
                </a:solidFill>
                <a:latin typeface="Arial"/>
                <a:ea typeface="Arial"/>
                <a:cs typeface="Arial"/>
                <a:sym typeface="Arial"/>
              </a:rPr>
              <a:t>GCSE PHYSICS</a:t>
            </a:r>
            <a:endParaRPr b="1" i="0" sz="14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1" lang="en-GB">
                <a:solidFill>
                  <a:schemeClr val="dk2"/>
                </a:solidFill>
              </a:rPr>
              <a:t>(1-9)</a:t>
            </a:r>
            <a:endParaRPr b="1">
              <a:solidFill>
                <a:schemeClr val="dk2"/>
              </a:solidFill>
            </a:endParaRPr>
          </a:p>
        </p:txBody>
      </p:sp>
      <p:sp>
        <p:nvSpPr>
          <p:cNvPr id="413" name="Google Shape;413;g307a23de26b_0_400"/>
          <p:cNvSpPr txBox="1"/>
          <p:nvPr/>
        </p:nvSpPr>
        <p:spPr>
          <a:xfrm>
            <a:off x="2151956" y="3879057"/>
            <a:ext cx="1218300" cy="715800"/>
          </a:xfrm>
          <a:prstGeom prst="rect">
            <a:avLst/>
          </a:prstGeom>
          <a:solidFill>
            <a:srgbClr val="A3E0FF"/>
          </a:solidFill>
          <a:ln cap="flat" cmpd="sng" w="28575">
            <a:solidFill>
              <a:schemeClr val="dk1"/>
            </a:solidFill>
            <a:prstDash val="solid"/>
            <a:round/>
            <a:headEnd len="sm" w="sm" type="none"/>
            <a:tailEnd len="sm" w="sm" type="none"/>
          </a:ln>
        </p:spPr>
        <p:txBody>
          <a:bodyPr anchorCtr="0" anchor="t" bIns="34275" lIns="68550" spcFirstLastPara="1" rIns="68550" wrap="square" tIns="34275">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chemeClr val="dk2"/>
                </a:solidFill>
                <a:latin typeface="Arial"/>
                <a:ea typeface="Arial"/>
                <a:cs typeface="Arial"/>
                <a:sym typeface="Arial"/>
              </a:rPr>
              <a:t>GCSE CHEMISTRY</a:t>
            </a:r>
            <a:endParaRPr b="1">
              <a:solidFill>
                <a:schemeClr val="dk2"/>
              </a:solidFill>
            </a:endParaRPr>
          </a:p>
          <a:p>
            <a:pPr indent="0" lvl="0" marL="0" marR="0" rtl="0" algn="ctr">
              <a:lnSpc>
                <a:spcPct val="100000"/>
              </a:lnSpc>
              <a:spcBef>
                <a:spcPts val="0"/>
              </a:spcBef>
              <a:spcAft>
                <a:spcPts val="0"/>
              </a:spcAft>
              <a:buClr>
                <a:srgbClr val="000000"/>
              </a:buClr>
              <a:buSzPts val="1400"/>
              <a:buFont typeface="Arial"/>
              <a:buNone/>
            </a:pPr>
            <a:r>
              <a:rPr b="1" lang="en-GB">
                <a:solidFill>
                  <a:schemeClr val="dk2"/>
                </a:solidFill>
              </a:rPr>
              <a:t>(1-9)</a:t>
            </a:r>
            <a:endParaRPr b="1">
              <a:solidFill>
                <a:schemeClr val="dk2"/>
              </a:solidFill>
            </a:endParaRPr>
          </a:p>
        </p:txBody>
      </p:sp>
      <p:sp>
        <p:nvSpPr>
          <p:cNvPr id="414" name="Google Shape;414;g307a23de26b_0_400"/>
          <p:cNvSpPr/>
          <p:nvPr/>
        </p:nvSpPr>
        <p:spPr>
          <a:xfrm>
            <a:off x="7079653" y="3687892"/>
            <a:ext cx="621600" cy="368100"/>
          </a:xfrm>
          <a:prstGeom prst="downArrow">
            <a:avLst>
              <a:gd fmla="val 50000" name="adj1"/>
              <a:gd fmla="val 50000" name="adj2"/>
            </a:avLst>
          </a:prstGeom>
          <a:solidFill>
            <a:srgbClr val="F8C8B3"/>
          </a:solidFill>
          <a:ln cap="flat" cmpd="sng" w="28575">
            <a:solidFill>
              <a:schemeClr val="dk2"/>
            </a:solidFill>
            <a:prstDash val="solid"/>
            <a:round/>
            <a:headEnd len="sm" w="sm" type="none"/>
            <a:tailEnd len="sm" w="sm" type="none"/>
          </a:ln>
        </p:spPr>
        <p:txBody>
          <a:bodyPr anchorCtr="0" anchor="ctr" bIns="34275" lIns="68550" spcFirstLastPara="1" rIns="68550" wrap="square" tIns="3427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dk2"/>
              </a:solidFill>
              <a:latin typeface="Arial"/>
              <a:ea typeface="Arial"/>
              <a:cs typeface="Arial"/>
              <a:sym typeface="Arial"/>
            </a:endParaRPr>
          </a:p>
        </p:txBody>
      </p:sp>
      <p:sp>
        <p:nvSpPr>
          <p:cNvPr id="415" name="Google Shape;415;g307a23de26b_0_400"/>
          <p:cNvSpPr/>
          <p:nvPr/>
        </p:nvSpPr>
        <p:spPr>
          <a:xfrm>
            <a:off x="8771875" y="4816500"/>
            <a:ext cx="338400" cy="292200"/>
          </a:xfrm>
          <a:prstGeom prst="ellipse">
            <a:avLst/>
          </a:prstGeom>
          <a:solidFill>
            <a:srgbClr val="00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419" name="Shape 419"/>
        <p:cNvGrpSpPr/>
        <p:nvPr/>
      </p:nvGrpSpPr>
      <p:grpSpPr>
        <a:xfrm>
          <a:off x="0" y="0"/>
          <a:ext cx="0" cy="0"/>
          <a:chOff x="0" y="0"/>
          <a:chExt cx="0" cy="0"/>
        </a:xfrm>
      </p:grpSpPr>
      <p:sp>
        <p:nvSpPr>
          <p:cNvPr id="420" name="Google Shape;420;g307a23de26b_1_330"/>
          <p:cNvSpPr txBox="1"/>
          <p:nvPr/>
        </p:nvSpPr>
        <p:spPr>
          <a:xfrm>
            <a:off x="-11112" y="4863703"/>
            <a:ext cx="9155100" cy="2739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400"/>
              <a:buFont typeface="Calibri"/>
              <a:buNone/>
            </a:pPr>
            <a:r>
              <a:rPr b="0" i="1" lang="en-GB" sz="1400" u="none" cap="none" strike="noStrike">
                <a:solidFill>
                  <a:srgbClr val="FFFFFF"/>
                </a:solidFill>
                <a:latin typeface="Calibri"/>
                <a:ea typeface="Calibri"/>
                <a:cs typeface="Calibri"/>
                <a:sym typeface="Calibri"/>
              </a:rPr>
              <a:t>Opportunity and Success on a Global Stage</a:t>
            </a:r>
            <a:endParaRPr b="0" i="0" sz="1400" u="none" cap="none" strike="noStrike">
              <a:solidFill>
                <a:srgbClr val="000000"/>
              </a:solidFill>
              <a:latin typeface="Arial"/>
              <a:ea typeface="Arial"/>
              <a:cs typeface="Arial"/>
              <a:sym typeface="Arial"/>
            </a:endParaRPr>
          </a:p>
        </p:txBody>
      </p:sp>
      <p:sp>
        <p:nvSpPr>
          <p:cNvPr id="421" name="Google Shape;421;g307a23de26b_1_330"/>
          <p:cNvSpPr txBox="1"/>
          <p:nvPr/>
        </p:nvSpPr>
        <p:spPr>
          <a:xfrm>
            <a:off x="-26400" y="0"/>
            <a:ext cx="9170400" cy="403500"/>
          </a:xfrm>
          <a:prstGeom prst="rect">
            <a:avLst/>
          </a:prstGeom>
          <a:solidFill>
            <a:srgbClr val="00009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Arial"/>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King’s Academy Binfield; </a:t>
            </a:r>
            <a:r>
              <a:rPr b="0" i="1" lang="en-GB" sz="1400" u="none" cap="none" strike="noStrike">
                <a:solidFill>
                  <a:srgbClr val="FFFFFF"/>
                </a:solidFill>
                <a:latin typeface="Calibri"/>
                <a:ea typeface="Calibri"/>
                <a:cs typeface="Calibri"/>
                <a:sym typeface="Calibri"/>
              </a:rPr>
              <a:t>Dare to be remarkable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1" sz="1400" u="none" cap="none" strike="noStrike">
              <a:solidFill>
                <a:srgbClr val="FFFFFF"/>
              </a:solidFill>
              <a:latin typeface="Calibri"/>
              <a:ea typeface="Calibri"/>
              <a:cs typeface="Calibri"/>
              <a:sym typeface="Calibri"/>
            </a:endParaRPr>
          </a:p>
        </p:txBody>
      </p:sp>
      <p:pic>
        <p:nvPicPr>
          <p:cNvPr id="422" name="Google Shape;422;g307a23de26b_1_330"/>
          <p:cNvPicPr preferRelativeResize="0"/>
          <p:nvPr/>
        </p:nvPicPr>
        <p:blipFill rotWithShape="1">
          <a:blip r:embed="rId3">
            <a:alphaModFix/>
          </a:blip>
          <a:srcRect b="0" l="0" r="0" t="0"/>
          <a:stretch/>
        </p:blipFill>
        <p:spPr>
          <a:xfrm>
            <a:off x="8101025" y="497681"/>
            <a:ext cx="657225" cy="954036"/>
          </a:xfrm>
          <a:prstGeom prst="rect">
            <a:avLst/>
          </a:prstGeom>
          <a:noFill/>
          <a:ln>
            <a:noFill/>
          </a:ln>
        </p:spPr>
      </p:pic>
      <p:sp>
        <p:nvSpPr>
          <p:cNvPr id="423" name="Google Shape;423;g307a23de26b_1_330"/>
          <p:cNvSpPr txBox="1"/>
          <p:nvPr/>
        </p:nvSpPr>
        <p:spPr>
          <a:xfrm>
            <a:off x="1736702" y="2323086"/>
            <a:ext cx="56838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
        <p:nvSpPr>
          <p:cNvPr id="424" name="Google Shape;424;g307a23de26b_1_330"/>
          <p:cNvSpPr txBox="1"/>
          <p:nvPr/>
        </p:nvSpPr>
        <p:spPr>
          <a:xfrm>
            <a:off x="470075" y="946950"/>
            <a:ext cx="7799700" cy="2262600"/>
          </a:xfrm>
          <a:prstGeom prst="rect">
            <a:avLst/>
          </a:prstGeom>
          <a:solidFill>
            <a:srgbClr val="FFF2CC"/>
          </a:solidFill>
          <a:ln>
            <a:noFill/>
          </a:ln>
        </p:spPr>
        <p:txBody>
          <a:bodyPr anchorCtr="0" anchor="t" bIns="91425" lIns="91425" spcFirstLastPara="1" rIns="91425" wrap="square" tIns="91425">
            <a:spAutoFit/>
          </a:bodyPr>
          <a:lstStyle/>
          <a:p>
            <a:pPr indent="0" lvl="0" marL="0" rtl="0" algn="ctr">
              <a:lnSpc>
                <a:spcPct val="90000"/>
              </a:lnSpc>
              <a:spcBef>
                <a:spcPts val="0"/>
              </a:spcBef>
              <a:spcAft>
                <a:spcPts val="0"/>
              </a:spcAft>
              <a:buNone/>
            </a:pPr>
            <a:r>
              <a:rPr b="1" lang="en-GB" sz="5000">
                <a:solidFill>
                  <a:schemeClr val="dk1"/>
                </a:solidFill>
              </a:rPr>
              <a:t>King’s Academy Binfield</a:t>
            </a:r>
            <a:endParaRPr b="1" sz="5000">
              <a:solidFill>
                <a:schemeClr val="dk1"/>
              </a:solidFill>
            </a:endParaRPr>
          </a:p>
          <a:p>
            <a:pPr indent="0" lvl="0" marL="0" rtl="0" algn="ctr">
              <a:lnSpc>
                <a:spcPct val="90000"/>
              </a:lnSpc>
              <a:spcBef>
                <a:spcPts val="0"/>
              </a:spcBef>
              <a:spcAft>
                <a:spcPts val="0"/>
              </a:spcAft>
              <a:buNone/>
            </a:pPr>
            <a:r>
              <a:t/>
            </a:r>
            <a:endParaRPr b="1" sz="5000">
              <a:solidFill>
                <a:schemeClr val="dk1"/>
              </a:solidFill>
            </a:endParaRPr>
          </a:p>
          <a:p>
            <a:pPr indent="0" lvl="0" marL="0" rtl="0" algn="ctr">
              <a:lnSpc>
                <a:spcPct val="90000"/>
              </a:lnSpc>
              <a:spcBef>
                <a:spcPts val="0"/>
              </a:spcBef>
              <a:spcAft>
                <a:spcPts val="0"/>
              </a:spcAft>
              <a:buNone/>
            </a:pPr>
            <a:r>
              <a:rPr b="1" lang="en-GB" sz="5000">
                <a:solidFill>
                  <a:schemeClr val="dk1"/>
                </a:solidFill>
              </a:rPr>
              <a:t>Work Experience Y10</a:t>
            </a:r>
            <a:endParaRPr sz="100">
              <a:solidFill>
                <a:schemeClr val="dk1"/>
              </a:solidFill>
            </a:endParaRPr>
          </a:p>
        </p:txBody>
      </p:sp>
      <p:sp>
        <p:nvSpPr>
          <p:cNvPr id="425" name="Google Shape;425;g307a23de26b_1_330"/>
          <p:cNvSpPr/>
          <p:nvPr/>
        </p:nvSpPr>
        <p:spPr>
          <a:xfrm>
            <a:off x="8771875" y="4816500"/>
            <a:ext cx="338400" cy="292200"/>
          </a:xfrm>
          <a:prstGeom prst="ellipse">
            <a:avLst/>
          </a:prstGeom>
          <a:solidFill>
            <a:srgbClr val="00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pic>
        <p:nvPicPr>
          <p:cNvPr id="430" name="Google Shape;430;g30461f327b8_0_150"/>
          <p:cNvPicPr preferRelativeResize="0"/>
          <p:nvPr/>
        </p:nvPicPr>
        <p:blipFill rotWithShape="1">
          <a:blip r:embed="rId3">
            <a:alphaModFix/>
          </a:blip>
          <a:srcRect b="37574" l="0" r="0" t="37574"/>
          <a:stretch/>
        </p:blipFill>
        <p:spPr>
          <a:xfrm>
            <a:off x="0" y="3800"/>
            <a:ext cx="9144000" cy="911925"/>
          </a:xfrm>
          <a:prstGeom prst="rect">
            <a:avLst/>
          </a:prstGeom>
          <a:noFill/>
          <a:ln>
            <a:noFill/>
          </a:ln>
        </p:spPr>
      </p:pic>
      <p:sp>
        <p:nvSpPr>
          <p:cNvPr id="431" name="Google Shape;431;g30461f327b8_0_150"/>
          <p:cNvSpPr/>
          <p:nvPr/>
        </p:nvSpPr>
        <p:spPr>
          <a:xfrm>
            <a:off x="0" y="2550"/>
            <a:ext cx="9144000" cy="912000"/>
          </a:xfrm>
          <a:prstGeom prst="rect">
            <a:avLst/>
          </a:prstGeom>
          <a:solidFill>
            <a:srgbClr val="5C7DB5">
              <a:alpha val="50000"/>
            </a:srgbClr>
          </a:solidFill>
          <a:ln>
            <a:noFill/>
          </a:ln>
        </p:spPr>
        <p:txBody>
          <a:bodyPr anchorCtr="0" anchor="b" bIns="91425" lIns="91425" spcFirstLastPara="1" rIns="91425" wrap="square" tIns="0">
            <a:noAutofit/>
          </a:bodyPr>
          <a:lstStyle/>
          <a:p>
            <a:pPr indent="0" lvl="0" marL="0" rtl="0" algn="ctr">
              <a:spcBef>
                <a:spcPts val="0"/>
              </a:spcBef>
              <a:spcAft>
                <a:spcPts val="0"/>
              </a:spcAft>
              <a:buNone/>
            </a:pPr>
            <a:r>
              <a:rPr b="1" lang="en-GB" sz="4700">
                <a:solidFill>
                  <a:schemeClr val="lt1"/>
                </a:solidFill>
                <a:latin typeface="Calibri"/>
                <a:ea typeface="Calibri"/>
                <a:cs typeface="Calibri"/>
                <a:sym typeface="Calibri"/>
              </a:rPr>
              <a:t>Workplace Experience at KAB</a:t>
            </a:r>
            <a:endParaRPr b="1" sz="100"/>
          </a:p>
        </p:txBody>
      </p:sp>
      <p:sp>
        <p:nvSpPr>
          <p:cNvPr id="432" name="Google Shape;432;g30461f327b8_0_150"/>
          <p:cNvSpPr txBox="1"/>
          <p:nvPr/>
        </p:nvSpPr>
        <p:spPr>
          <a:xfrm>
            <a:off x="260400" y="1091475"/>
            <a:ext cx="8623200" cy="3140100"/>
          </a:xfrm>
          <a:prstGeom prst="rect">
            <a:avLst/>
          </a:prstGeom>
          <a:solidFill>
            <a:srgbClr val="FFF2CC"/>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600">
                <a:latin typeface="Calibri"/>
                <a:ea typeface="Calibri"/>
                <a:cs typeface="Calibri"/>
                <a:sym typeface="Calibri"/>
              </a:rPr>
              <a:t>We are launching work experience! The placements will (provisionally) take place on the week </a:t>
            </a:r>
            <a:r>
              <a:rPr lang="en-GB" sz="1600">
                <a:latin typeface="Calibri"/>
                <a:ea typeface="Calibri"/>
                <a:cs typeface="Calibri"/>
                <a:sym typeface="Calibri"/>
              </a:rPr>
              <a:t>beginning</a:t>
            </a:r>
            <a:r>
              <a:rPr lang="en-GB" sz="1600">
                <a:latin typeface="Calibri"/>
                <a:ea typeface="Calibri"/>
                <a:cs typeface="Calibri"/>
                <a:sym typeface="Calibri"/>
              </a:rPr>
              <a:t> 5th May</a:t>
            </a:r>
            <a:endParaRPr sz="1600">
              <a:latin typeface="Calibri"/>
              <a:ea typeface="Calibri"/>
              <a:cs typeface="Calibri"/>
              <a:sym typeface="Calibri"/>
            </a:endParaRPr>
          </a:p>
          <a:p>
            <a:pPr indent="0" lvl="0" marL="0" rtl="0" algn="l">
              <a:spcBef>
                <a:spcPts val="0"/>
              </a:spcBef>
              <a:spcAft>
                <a:spcPts val="0"/>
              </a:spcAft>
              <a:buNone/>
            </a:pPr>
            <a:r>
              <a:t/>
            </a:r>
            <a:endParaRPr sz="1600">
              <a:latin typeface="Calibri"/>
              <a:ea typeface="Calibri"/>
              <a:cs typeface="Calibri"/>
              <a:sym typeface="Calibri"/>
            </a:endParaRPr>
          </a:p>
          <a:p>
            <a:pPr indent="0" lvl="0" marL="0" rtl="0" algn="l">
              <a:spcBef>
                <a:spcPts val="0"/>
              </a:spcBef>
              <a:spcAft>
                <a:spcPts val="0"/>
              </a:spcAft>
              <a:buNone/>
            </a:pPr>
            <a:r>
              <a:rPr lang="en-GB" sz="1600">
                <a:latin typeface="Calibri"/>
                <a:ea typeface="Calibri"/>
                <a:cs typeface="Calibri"/>
                <a:sym typeface="Calibri"/>
              </a:rPr>
              <a:t>Students will need to find their own placement in an industry or sector that is relevant for them,</a:t>
            </a:r>
            <a:endParaRPr sz="1600">
              <a:latin typeface="Calibri"/>
              <a:ea typeface="Calibri"/>
              <a:cs typeface="Calibri"/>
              <a:sym typeface="Calibri"/>
            </a:endParaRPr>
          </a:p>
          <a:p>
            <a:pPr indent="0" lvl="0" marL="0" rtl="0" algn="l">
              <a:spcBef>
                <a:spcPts val="0"/>
              </a:spcBef>
              <a:spcAft>
                <a:spcPts val="0"/>
              </a:spcAft>
              <a:buNone/>
            </a:pPr>
            <a:r>
              <a:t/>
            </a:r>
            <a:endParaRPr sz="1600">
              <a:latin typeface="Calibri"/>
              <a:ea typeface="Calibri"/>
              <a:cs typeface="Calibri"/>
              <a:sym typeface="Calibri"/>
            </a:endParaRPr>
          </a:p>
          <a:p>
            <a:pPr indent="0" lvl="0" marL="0" rtl="0" algn="l">
              <a:spcBef>
                <a:spcPts val="0"/>
              </a:spcBef>
              <a:spcAft>
                <a:spcPts val="0"/>
              </a:spcAft>
              <a:buNone/>
            </a:pPr>
            <a:r>
              <a:rPr lang="en-GB" sz="1600">
                <a:latin typeface="Calibri"/>
                <a:ea typeface="Calibri"/>
                <a:cs typeface="Calibri"/>
                <a:sym typeface="Calibri"/>
              </a:rPr>
              <a:t>Students will use Unifrog to organise their placement (more on this later)</a:t>
            </a:r>
            <a:endParaRPr sz="1600">
              <a:latin typeface="Calibri"/>
              <a:ea typeface="Calibri"/>
              <a:cs typeface="Calibri"/>
              <a:sym typeface="Calibri"/>
            </a:endParaRPr>
          </a:p>
          <a:p>
            <a:pPr indent="0" lvl="0" marL="0" rtl="0" algn="l">
              <a:spcBef>
                <a:spcPts val="0"/>
              </a:spcBef>
              <a:spcAft>
                <a:spcPts val="0"/>
              </a:spcAft>
              <a:buNone/>
            </a:pPr>
            <a:r>
              <a:t/>
            </a:r>
            <a:endParaRPr sz="1600">
              <a:latin typeface="Calibri"/>
              <a:ea typeface="Calibri"/>
              <a:cs typeface="Calibri"/>
              <a:sym typeface="Calibri"/>
            </a:endParaRPr>
          </a:p>
          <a:p>
            <a:pPr indent="0" lvl="0" marL="0" rtl="0" algn="l">
              <a:spcBef>
                <a:spcPts val="0"/>
              </a:spcBef>
              <a:spcAft>
                <a:spcPts val="0"/>
              </a:spcAft>
              <a:buNone/>
            </a:pPr>
            <a:r>
              <a:rPr lang="en-GB" sz="1600">
                <a:latin typeface="Calibri"/>
                <a:ea typeface="Calibri"/>
                <a:cs typeface="Calibri"/>
                <a:sym typeface="Calibri"/>
              </a:rPr>
              <a:t>We can help student,  But the onus is on them! We have limited resources and can’t support many.</a:t>
            </a:r>
            <a:endParaRPr sz="1600">
              <a:latin typeface="Calibri"/>
              <a:ea typeface="Calibri"/>
              <a:cs typeface="Calibri"/>
              <a:sym typeface="Calibri"/>
            </a:endParaRPr>
          </a:p>
          <a:p>
            <a:pPr indent="0" lvl="0" marL="0" rtl="0" algn="l">
              <a:spcBef>
                <a:spcPts val="0"/>
              </a:spcBef>
              <a:spcAft>
                <a:spcPts val="0"/>
              </a:spcAft>
              <a:buNone/>
            </a:pPr>
            <a:r>
              <a:t/>
            </a:r>
            <a:endParaRPr sz="1600">
              <a:latin typeface="Calibri"/>
              <a:ea typeface="Calibri"/>
              <a:cs typeface="Calibri"/>
              <a:sym typeface="Calibri"/>
            </a:endParaRPr>
          </a:p>
          <a:p>
            <a:pPr indent="0" lvl="0" marL="0" rtl="0" algn="l">
              <a:spcBef>
                <a:spcPts val="0"/>
              </a:spcBef>
              <a:spcAft>
                <a:spcPts val="0"/>
              </a:spcAft>
              <a:buNone/>
            </a:pPr>
            <a:r>
              <a:rPr lang="en-GB" sz="1600">
                <a:latin typeface="Calibri"/>
                <a:ea typeface="Calibri"/>
                <a:cs typeface="Calibri"/>
                <a:sym typeface="Calibri"/>
              </a:rPr>
              <a:t>Students who are unable to secure an in-person placement will be guided through finding appropriate online work experience which they will undertake in school during this time.</a:t>
            </a:r>
            <a:endParaRPr sz="1600">
              <a:latin typeface="Calibri"/>
              <a:ea typeface="Calibri"/>
              <a:cs typeface="Calibri"/>
              <a:sym typeface="Calibri"/>
            </a:endParaRPr>
          </a:p>
          <a:p>
            <a:pPr indent="0" lvl="0" marL="0" rtl="0" algn="l">
              <a:spcBef>
                <a:spcPts val="0"/>
              </a:spcBef>
              <a:spcAft>
                <a:spcPts val="0"/>
              </a:spcAft>
              <a:buNone/>
            </a:pPr>
            <a:r>
              <a:t/>
            </a:r>
            <a:endParaRPr sz="1600">
              <a:latin typeface="Calibri"/>
              <a:ea typeface="Calibri"/>
              <a:cs typeface="Calibri"/>
              <a:sym typeface="Calibri"/>
            </a:endParaRPr>
          </a:p>
        </p:txBody>
      </p:sp>
      <p:pic>
        <p:nvPicPr>
          <p:cNvPr id="433" name="Google Shape;433;g30461f327b8_0_150"/>
          <p:cNvPicPr preferRelativeResize="0"/>
          <p:nvPr/>
        </p:nvPicPr>
        <p:blipFill>
          <a:blip r:embed="rId4">
            <a:alphaModFix/>
          </a:blip>
          <a:stretch>
            <a:fillRect/>
          </a:stretch>
        </p:blipFill>
        <p:spPr>
          <a:xfrm>
            <a:off x="15824" y="4231575"/>
            <a:ext cx="1615585" cy="911925"/>
          </a:xfrm>
          <a:prstGeom prst="rect">
            <a:avLst/>
          </a:prstGeom>
          <a:noFill/>
          <a:ln>
            <a:noFill/>
          </a:ln>
        </p:spPr>
      </p:pic>
      <p:pic>
        <p:nvPicPr>
          <p:cNvPr id="434" name="Google Shape;434;g30461f327b8_0_150"/>
          <p:cNvPicPr preferRelativeResize="0"/>
          <p:nvPr/>
        </p:nvPicPr>
        <p:blipFill>
          <a:blip r:embed="rId5">
            <a:alphaModFix/>
          </a:blip>
          <a:stretch>
            <a:fillRect/>
          </a:stretch>
        </p:blipFill>
        <p:spPr>
          <a:xfrm>
            <a:off x="1631400" y="4231574"/>
            <a:ext cx="1657601" cy="911925"/>
          </a:xfrm>
          <a:prstGeom prst="rect">
            <a:avLst/>
          </a:prstGeom>
          <a:noFill/>
          <a:ln>
            <a:noFill/>
          </a:ln>
        </p:spPr>
      </p:pic>
      <p:pic>
        <p:nvPicPr>
          <p:cNvPr id="435" name="Google Shape;435;g30461f327b8_0_150"/>
          <p:cNvPicPr preferRelativeResize="0"/>
          <p:nvPr/>
        </p:nvPicPr>
        <p:blipFill>
          <a:blip r:embed="rId6">
            <a:alphaModFix/>
          </a:blip>
          <a:stretch>
            <a:fillRect/>
          </a:stretch>
        </p:blipFill>
        <p:spPr>
          <a:xfrm>
            <a:off x="3288999" y="4231576"/>
            <a:ext cx="1317810" cy="911925"/>
          </a:xfrm>
          <a:prstGeom prst="rect">
            <a:avLst/>
          </a:prstGeom>
          <a:noFill/>
          <a:ln>
            <a:noFill/>
          </a:ln>
        </p:spPr>
      </p:pic>
      <p:pic>
        <p:nvPicPr>
          <p:cNvPr id="436" name="Google Shape;436;g30461f327b8_0_150"/>
          <p:cNvPicPr preferRelativeResize="0"/>
          <p:nvPr/>
        </p:nvPicPr>
        <p:blipFill>
          <a:blip r:embed="rId7">
            <a:alphaModFix/>
          </a:blip>
          <a:stretch>
            <a:fillRect/>
          </a:stretch>
        </p:blipFill>
        <p:spPr>
          <a:xfrm>
            <a:off x="4606800" y="4231575"/>
            <a:ext cx="1368223" cy="911926"/>
          </a:xfrm>
          <a:prstGeom prst="rect">
            <a:avLst/>
          </a:prstGeom>
          <a:noFill/>
          <a:ln>
            <a:noFill/>
          </a:ln>
        </p:spPr>
      </p:pic>
      <p:pic>
        <p:nvPicPr>
          <p:cNvPr id="437" name="Google Shape;437;g30461f327b8_0_150"/>
          <p:cNvPicPr preferRelativeResize="0"/>
          <p:nvPr/>
        </p:nvPicPr>
        <p:blipFill>
          <a:blip r:embed="rId8">
            <a:alphaModFix/>
          </a:blip>
          <a:stretch>
            <a:fillRect/>
          </a:stretch>
        </p:blipFill>
        <p:spPr>
          <a:xfrm>
            <a:off x="5975026" y="4231572"/>
            <a:ext cx="1368223" cy="911929"/>
          </a:xfrm>
          <a:prstGeom prst="rect">
            <a:avLst/>
          </a:prstGeom>
          <a:noFill/>
          <a:ln>
            <a:noFill/>
          </a:ln>
        </p:spPr>
      </p:pic>
      <p:pic>
        <p:nvPicPr>
          <p:cNvPr id="438" name="Google Shape;438;g30461f327b8_0_150"/>
          <p:cNvPicPr preferRelativeResize="0"/>
          <p:nvPr/>
        </p:nvPicPr>
        <p:blipFill>
          <a:blip r:embed="rId9">
            <a:alphaModFix/>
          </a:blip>
          <a:stretch>
            <a:fillRect/>
          </a:stretch>
        </p:blipFill>
        <p:spPr>
          <a:xfrm>
            <a:off x="7332871" y="4265184"/>
            <a:ext cx="1317801" cy="878316"/>
          </a:xfrm>
          <a:prstGeom prst="rect">
            <a:avLst/>
          </a:prstGeom>
          <a:noFill/>
          <a:ln>
            <a:noFill/>
          </a:ln>
        </p:spPr>
      </p:pic>
      <p:pic>
        <p:nvPicPr>
          <p:cNvPr id="439" name="Google Shape;439;g30461f327b8_0_150"/>
          <p:cNvPicPr preferRelativeResize="0"/>
          <p:nvPr/>
        </p:nvPicPr>
        <p:blipFill>
          <a:blip r:embed="rId10">
            <a:alphaModFix/>
          </a:blip>
          <a:stretch>
            <a:fillRect/>
          </a:stretch>
        </p:blipFill>
        <p:spPr>
          <a:xfrm>
            <a:off x="8555585" y="4265175"/>
            <a:ext cx="588416" cy="878324"/>
          </a:xfrm>
          <a:prstGeom prst="rect">
            <a:avLst/>
          </a:prstGeom>
          <a:noFill/>
          <a:ln>
            <a:noFill/>
          </a:ln>
        </p:spPr>
      </p:pic>
      <p:pic>
        <p:nvPicPr>
          <p:cNvPr id="440" name="Google Shape;440;g30461f327b8_0_150"/>
          <p:cNvPicPr preferRelativeResize="0"/>
          <p:nvPr/>
        </p:nvPicPr>
        <p:blipFill>
          <a:blip r:embed="rId11">
            <a:alphaModFix/>
          </a:blip>
          <a:stretch>
            <a:fillRect/>
          </a:stretch>
        </p:blipFill>
        <p:spPr>
          <a:xfrm>
            <a:off x="8211775" y="221862"/>
            <a:ext cx="817750" cy="118707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4" name="Shape 444"/>
        <p:cNvGrpSpPr/>
        <p:nvPr/>
      </p:nvGrpSpPr>
      <p:grpSpPr>
        <a:xfrm>
          <a:off x="0" y="0"/>
          <a:ext cx="0" cy="0"/>
          <a:chOff x="0" y="0"/>
          <a:chExt cx="0" cy="0"/>
        </a:xfrm>
      </p:grpSpPr>
      <p:pic>
        <p:nvPicPr>
          <p:cNvPr id="445" name="Google Shape;445;g30461f327b8_0_164"/>
          <p:cNvPicPr preferRelativeResize="0"/>
          <p:nvPr/>
        </p:nvPicPr>
        <p:blipFill rotWithShape="1">
          <a:blip r:embed="rId3">
            <a:alphaModFix/>
          </a:blip>
          <a:srcRect b="37574" l="0" r="0" t="37574"/>
          <a:stretch/>
        </p:blipFill>
        <p:spPr>
          <a:xfrm>
            <a:off x="0" y="3800"/>
            <a:ext cx="9144000" cy="1516800"/>
          </a:xfrm>
          <a:prstGeom prst="rect">
            <a:avLst/>
          </a:prstGeom>
          <a:noFill/>
          <a:ln>
            <a:noFill/>
          </a:ln>
        </p:spPr>
      </p:pic>
      <p:sp>
        <p:nvSpPr>
          <p:cNvPr id="446" name="Google Shape;446;g30461f327b8_0_164"/>
          <p:cNvSpPr/>
          <p:nvPr/>
        </p:nvSpPr>
        <p:spPr>
          <a:xfrm>
            <a:off x="0" y="2550"/>
            <a:ext cx="9144000" cy="1516800"/>
          </a:xfrm>
          <a:prstGeom prst="rect">
            <a:avLst/>
          </a:prstGeom>
          <a:solidFill>
            <a:srgbClr val="5C7DB5">
              <a:alpha val="50000"/>
            </a:srgbClr>
          </a:solidFill>
          <a:ln>
            <a:noFill/>
          </a:ln>
        </p:spPr>
        <p:txBody>
          <a:bodyPr anchorCtr="0" anchor="b" bIns="91425" lIns="91425" spcFirstLastPara="1" rIns="91425" wrap="square" tIns="0">
            <a:noAutofit/>
          </a:bodyPr>
          <a:lstStyle/>
          <a:p>
            <a:pPr indent="0" lvl="0" marL="0" rtl="0" algn="ctr">
              <a:spcBef>
                <a:spcPts val="0"/>
              </a:spcBef>
              <a:spcAft>
                <a:spcPts val="0"/>
              </a:spcAft>
              <a:buNone/>
            </a:pPr>
            <a:r>
              <a:rPr b="1" lang="en-GB" sz="4700">
                <a:solidFill>
                  <a:schemeClr val="lt1"/>
                </a:solidFill>
                <a:latin typeface="Calibri"/>
                <a:ea typeface="Calibri"/>
                <a:cs typeface="Calibri"/>
                <a:sym typeface="Calibri"/>
              </a:rPr>
              <a:t>Supporting activities</a:t>
            </a:r>
            <a:endParaRPr b="1" sz="100"/>
          </a:p>
        </p:txBody>
      </p:sp>
      <p:pic>
        <p:nvPicPr>
          <p:cNvPr id="447" name="Google Shape;447;g30461f327b8_0_164"/>
          <p:cNvPicPr preferRelativeResize="0"/>
          <p:nvPr/>
        </p:nvPicPr>
        <p:blipFill>
          <a:blip r:embed="rId4">
            <a:alphaModFix/>
          </a:blip>
          <a:stretch>
            <a:fillRect/>
          </a:stretch>
        </p:blipFill>
        <p:spPr>
          <a:xfrm>
            <a:off x="8211775" y="221862"/>
            <a:ext cx="817750" cy="1187075"/>
          </a:xfrm>
          <a:prstGeom prst="rect">
            <a:avLst/>
          </a:prstGeom>
          <a:noFill/>
          <a:ln>
            <a:noFill/>
          </a:ln>
        </p:spPr>
      </p:pic>
      <p:sp>
        <p:nvSpPr>
          <p:cNvPr id="448" name="Google Shape;448;g30461f327b8_0_164"/>
          <p:cNvSpPr txBox="1"/>
          <p:nvPr/>
        </p:nvSpPr>
        <p:spPr>
          <a:xfrm>
            <a:off x="285125" y="1858950"/>
            <a:ext cx="8530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latin typeface="Calibri"/>
              <a:ea typeface="Calibri"/>
              <a:cs typeface="Calibri"/>
              <a:sym typeface="Calibri"/>
            </a:endParaRPr>
          </a:p>
        </p:txBody>
      </p:sp>
      <p:sp>
        <p:nvSpPr>
          <p:cNvPr id="449" name="Google Shape;449;g30461f327b8_0_164"/>
          <p:cNvSpPr txBox="1"/>
          <p:nvPr/>
        </p:nvSpPr>
        <p:spPr>
          <a:xfrm>
            <a:off x="387750" y="1756325"/>
            <a:ext cx="8382300" cy="25317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latin typeface="Calibri"/>
                <a:ea typeface="Calibri"/>
                <a:cs typeface="Calibri"/>
                <a:sym typeface="Calibri"/>
              </a:rPr>
              <a:t>The work place experience will not happen in isolation. In the build up to the placements, students will:</a:t>
            </a:r>
            <a:endParaRPr sz="1800">
              <a:latin typeface="Calibri"/>
              <a:ea typeface="Calibri"/>
              <a:cs typeface="Calibri"/>
              <a:sym typeface="Calibri"/>
            </a:endParaRPr>
          </a:p>
          <a:p>
            <a:pPr indent="0" lvl="0" marL="0" rtl="0" algn="l">
              <a:spcBef>
                <a:spcPts val="0"/>
              </a:spcBef>
              <a:spcAft>
                <a:spcPts val="0"/>
              </a:spcAft>
              <a:buNone/>
            </a:pPr>
            <a:r>
              <a:t/>
            </a:r>
            <a:endParaRPr>
              <a:latin typeface="Calibri"/>
              <a:ea typeface="Calibri"/>
              <a:cs typeface="Calibri"/>
              <a:sym typeface="Calibri"/>
            </a:endParaRPr>
          </a:p>
          <a:p>
            <a:pPr indent="-336550" lvl="0" marL="457200" rtl="0" algn="l">
              <a:lnSpc>
                <a:spcPct val="150000"/>
              </a:lnSpc>
              <a:spcBef>
                <a:spcPts val="0"/>
              </a:spcBef>
              <a:spcAft>
                <a:spcPts val="0"/>
              </a:spcAft>
              <a:buSzPts val="1700"/>
              <a:buFont typeface="Calibri"/>
              <a:buChar char="●"/>
            </a:pPr>
            <a:r>
              <a:rPr lang="en-GB" sz="1700">
                <a:latin typeface="Calibri"/>
                <a:ea typeface="Calibri"/>
                <a:cs typeface="Calibri"/>
                <a:sym typeface="Calibri"/>
              </a:rPr>
              <a:t>Create a CV with guidance from your tutor and input from industry experts</a:t>
            </a:r>
            <a:endParaRPr sz="1700">
              <a:latin typeface="Calibri"/>
              <a:ea typeface="Calibri"/>
              <a:cs typeface="Calibri"/>
              <a:sym typeface="Calibri"/>
            </a:endParaRPr>
          </a:p>
          <a:p>
            <a:pPr indent="-336550" lvl="0" marL="457200" rtl="0" algn="l">
              <a:lnSpc>
                <a:spcPct val="150000"/>
              </a:lnSpc>
              <a:spcBef>
                <a:spcPts val="0"/>
              </a:spcBef>
              <a:spcAft>
                <a:spcPts val="0"/>
              </a:spcAft>
              <a:buSzPts val="1700"/>
              <a:buFont typeface="Calibri"/>
              <a:buChar char="●"/>
            </a:pPr>
            <a:r>
              <a:rPr lang="en-GB" sz="1700">
                <a:latin typeface="Calibri"/>
                <a:ea typeface="Calibri"/>
                <a:cs typeface="Calibri"/>
                <a:sym typeface="Calibri"/>
              </a:rPr>
              <a:t>Write an application letter to a real job role</a:t>
            </a:r>
            <a:endParaRPr sz="1700">
              <a:latin typeface="Calibri"/>
              <a:ea typeface="Calibri"/>
              <a:cs typeface="Calibri"/>
              <a:sym typeface="Calibri"/>
            </a:endParaRPr>
          </a:p>
          <a:p>
            <a:pPr indent="-336550" lvl="0" marL="457200" rtl="0" algn="l">
              <a:lnSpc>
                <a:spcPct val="150000"/>
              </a:lnSpc>
              <a:spcBef>
                <a:spcPts val="0"/>
              </a:spcBef>
              <a:spcAft>
                <a:spcPts val="0"/>
              </a:spcAft>
              <a:buSzPts val="1700"/>
              <a:buFont typeface="Calibri"/>
              <a:buChar char="●"/>
            </a:pPr>
            <a:r>
              <a:rPr lang="en-GB" sz="1700">
                <a:latin typeface="Calibri"/>
                <a:ea typeface="Calibri"/>
                <a:cs typeface="Calibri"/>
                <a:sym typeface="Calibri"/>
              </a:rPr>
              <a:t>Have a mock interview with a representative from businesses that are supporting us</a:t>
            </a:r>
            <a:endParaRPr sz="1700">
              <a:latin typeface="Calibri"/>
              <a:ea typeface="Calibri"/>
              <a:cs typeface="Calibri"/>
              <a:sym typeface="Calibri"/>
            </a:endParaRPr>
          </a:p>
          <a:p>
            <a:pPr indent="-336550" lvl="0" marL="457200" rtl="0" algn="l">
              <a:lnSpc>
                <a:spcPct val="150000"/>
              </a:lnSpc>
              <a:spcBef>
                <a:spcPts val="0"/>
              </a:spcBef>
              <a:spcAft>
                <a:spcPts val="0"/>
              </a:spcAft>
              <a:buSzPts val="1700"/>
              <a:buFont typeface="Calibri"/>
              <a:buChar char="●"/>
            </a:pPr>
            <a:r>
              <a:rPr lang="en-GB" sz="1700">
                <a:latin typeface="Calibri"/>
                <a:ea typeface="Calibri"/>
                <a:cs typeface="Calibri"/>
                <a:sym typeface="Calibri"/>
              </a:rPr>
              <a:t>Get feedback on the whole process</a:t>
            </a:r>
            <a:endParaRPr sz="1700">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3" name="Shape 453"/>
        <p:cNvGrpSpPr/>
        <p:nvPr/>
      </p:nvGrpSpPr>
      <p:grpSpPr>
        <a:xfrm>
          <a:off x="0" y="0"/>
          <a:ext cx="0" cy="0"/>
          <a:chOff x="0" y="0"/>
          <a:chExt cx="0" cy="0"/>
        </a:xfrm>
      </p:grpSpPr>
      <p:pic>
        <p:nvPicPr>
          <p:cNvPr id="454" name="Google Shape;454;g30461f327b8_0_172"/>
          <p:cNvPicPr preferRelativeResize="0"/>
          <p:nvPr/>
        </p:nvPicPr>
        <p:blipFill rotWithShape="1">
          <a:blip r:embed="rId3">
            <a:alphaModFix/>
          </a:blip>
          <a:srcRect b="37574" l="0" r="0" t="37574"/>
          <a:stretch/>
        </p:blipFill>
        <p:spPr>
          <a:xfrm>
            <a:off x="0" y="3800"/>
            <a:ext cx="9144000" cy="1516800"/>
          </a:xfrm>
          <a:prstGeom prst="rect">
            <a:avLst/>
          </a:prstGeom>
          <a:noFill/>
          <a:ln>
            <a:noFill/>
          </a:ln>
        </p:spPr>
      </p:pic>
      <p:sp>
        <p:nvSpPr>
          <p:cNvPr id="455" name="Google Shape;455;g30461f327b8_0_172"/>
          <p:cNvSpPr/>
          <p:nvPr/>
        </p:nvSpPr>
        <p:spPr>
          <a:xfrm>
            <a:off x="0" y="3800"/>
            <a:ext cx="9144000" cy="1516800"/>
          </a:xfrm>
          <a:prstGeom prst="rect">
            <a:avLst/>
          </a:prstGeom>
          <a:solidFill>
            <a:srgbClr val="5C7DB5">
              <a:alpha val="50000"/>
            </a:srgbClr>
          </a:solidFill>
          <a:ln>
            <a:noFill/>
          </a:ln>
        </p:spPr>
        <p:txBody>
          <a:bodyPr anchorCtr="0" anchor="b" bIns="91425" lIns="91425" spcFirstLastPara="1" rIns="91425" wrap="square" tIns="91425">
            <a:noAutofit/>
          </a:bodyPr>
          <a:lstStyle/>
          <a:p>
            <a:pPr indent="0" lvl="0" marL="0" rtl="0" algn="ctr">
              <a:spcBef>
                <a:spcPts val="0"/>
              </a:spcBef>
              <a:spcAft>
                <a:spcPts val="0"/>
              </a:spcAft>
              <a:buNone/>
            </a:pPr>
            <a:r>
              <a:rPr b="1" lang="en-GB" sz="4800">
                <a:solidFill>
                  <a:schemeClr val="lt1"/>
                </a:solidFill>
                <a:latin typeface="Calibri"/>
                <a:ea typeface="Calibri"/>
                <a:cs typeface="Calibri"/>
                <a:sym typeface="Calibri"/>
              </a:rPr>
              <a:t>Why have experiences of the workplace</a:t>
            </a:r>
            <a:endParaRPr b="1" sz="100"/>
          </a:p>
        </p:txBody>
      </p:sp>
      <p:pic>
        <p:nvPicPr>
          <p:cNvPr id="456" name="Google Shape;456;g30461f327b8_0_172"/>
          <p:cNvPicPr preferRelativeResize="0"/>
          <p:nvPr/>
        </p:nvPicPr>
        <p:blipFill>
          <a:blip r:embed="rId4">
            <a:alphaModFix/>
          </a:blip>
          <a:stretch>
            <a:fillRect/>
          </a:stretch>
        </p:blipFill>
        <p:spPr>
          <a:xfrm>
            <a:off x="8211775" y="221862"/>
            <a:ext cx="817750" cy="1187075"/>
          </a:xfrm>
          <a:prstGeom prst="rect">
            <a:avLst/>
          </a:prstGeom>
          <a:noFill/>
          <a:ln>
            <a:noFill/>
          </a:ln>
        </p:spPr>
      </p:pic>
      <p:sp>
        <p:nvSpPr>
          <p:cNvPr id="457" name="Google Shape;457;g30461f327b8_0_172"/>
          <p:cNvSpPr txBox="1"/>
          <p:nvPr/>
        </p:nvSpPr>
        <p:spPr>
          <a:xfrm>
            <a:off x="387750" y="1756325"/>
            <a:ext cx="8382300" cy="29880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lang="en-GB" sz="1800">
                <a:latin typeface="Calibri"/>
                <a:ea typeface="Calibri"/>
                <a:cs typeface="Calibri"/>
                <a:sym typeface="Calibri"/>
              </a:rPr>
              <a:t>Work experience placements have the potential to be a powerful activity for students to engage with. Positive engagement is linked with a range of positive outcomes, including:</a:t>
            </a:r>
            <a:endParaRPr sz="1800">
              <a:latin typeface="Calibri"/>
              <a:ea typeface="Calibri"/>
              <a:cs typeface="Calibri"/>
              <a:sym typeface="Calibri"/>
            </a:endParaRPr>
          </a:p>
          <a:p>
            <a:pPr indent="0" lvl="0" marL="0" rtl="0" algn="l">
              <a:lnSpc>
                <a:spcPct val="100000"/>
              </a:lnSpc>
              <a:spcBef>
                <a:spcPts val="0"/>
              </a:spcBef>
              <a:spcAft>
                <a:spcPts val="0"/>
              </a:spcAft>
              <a:buNone/>
            </a:pPr>
            <a:r>
              <a:t/>
            </a:r>
            <a:endParaRPr sz="1800">
              <a:latin typeface="Calibri"/>
              <a:ea typeface="Calibri"/>
              <a:cs typeface="Calibri"/>
              <a:sym typeface="Calibri"/>
            </a:endParaRPr>
          </a:p>
          <a:p>
            <a:pPr indent="-342900" lvl="0" marL="457200" rtl="0" algn="l">
              <a:lnSpc>
                <a:spcPct val="100000"/>
              </a:lnSpc>
              <a:spcBef>
                <a:spcPts val="0"/>
              </a:spcBef>
              <a:spcAft>
                <a:spcPts val="0"/>
              </a:spcAft>
              <a:buSzPts val="1800"/>
              <a:buFont typeface="Calibri"/>
              <a:buChar char="●"/>
            </a:pPr>
            <a:r>
              <a:rPr lang="en-GB" sz="1800">
                <a:latin typeface="Calibri"/>
                <a:ea typeface="Calibri"/>
                <a:cs typeface="Calibri"/>
                <a:sym typeface="Calibri"/>
              </a:rPr>
              <a:t>Students find the experience a positive and enjoyable one</a:t>
            </a:r>
            <a:endParaRPr sz="1800">
              <a:latin typeface="Calibri"/>
              <a:ea typeface="Calibri"/>
              <a:cs typeface="Calibri"/>
              <a:sym typeface="Calibri"/>
            </a:endParaRPr>
          </a:p>
          <a:p>
            <a:pPr indent="-342900" lvl="0" marL="457200" rtl="0" algn="l">
              <a:lnSpc>
                <a:spcPct val="100000"/>
              </a:lnSpc>
              <a:spcBef>
                <a:spcPts val="0"/>
              </a:spcBef>
              <a:spcAft>
                <a:spcPts val="0"/>
              </a:spcAft>
              <a:buSzPts val="1800"/>
              <a:buFont typeface="Calibri"/>
              <a:buChar char="●"/>
            </a:pPr>
            <a:r>
              <a:rPr lang="en-GB" sz="1800">
                <a:latin typeface="Calibri"/>
                <a:ea typeface="Calibri"/>
                <a:cs typeface="Calibri"/>
                <a:sym typeface="Calibri"/>
              </a:rPr>
              <a:t>Students gain employability skills</a:t>
            </a:r>
            <a:endParaRPr sz="1800">
              <a:latin typeface="Calibri"/>
              <a:ea typeface="Calibri"/>
              <a:cs typeface="Calibri"/>
              <a:sym typeface="Calibri"/>
            </a:endParaRPr>
          </a:p>
          <a:p>
            <a:pPr indent="-342900" lvl="0" marL="457200" rtl="0" algn="l">
              <a:lnSpc>
                <a:spcPct val="100000"/>
              </a:lnSpc>
              <a:spcBef>
                <a:spcPts val="0"/>
              </a:spcBef>
              <a:spcAft>
                <a:spcPts val="0"/>
              </a:spcAft>
              <a:buSzPts val="1800"/>
              <a:buFont typeface="Calibri"/>
              <a:buChar char="●"/>
            </a:pPr>
            <a:r>
              <a:rPr lang="en-GB" sz="1800">
                <a:latin typeface="Calibri"/>
                <a:ea typeface="Calibri"/>
                <a:cs typeface="Calibri"/>
                <a:sym typeface="Calibri"/>
              </a:rPr>
              <a:t>Students personal effectiveness improves, including their motivation to succeed in school</a:t>
            </a:r>
            <a:endParaRPr sz="1800">
              <a:latin typeface="Calibri"/>
              <a:ea typeface="Calibri"/>
              <a:cs typeface="Calibri"/>
              <a:sym typeface="Calibri"/>
            </a:endParaRPr>
          </a:p>
          <a:p>
            <a:pPr indent="-342900" lvl="0" marL="457200" rtl="0" algn="l">
              <a:lnSpc>
                <a:spcPct val="100000"/>
              </a:lnSpc>
              <a:spcBef>
                <a:spcPts val="0"/>
              </a:spcBef>
              <a:spcAft>
                <a:spcPts val="0"/>
              </a:spcAft>
              <a:buSzPts val="1800"/>
              <a:buFont typeface="Calibri"/>
              <a:buChar char="●"/>
            </a:pPr>
            <a:r>
              <a:rPr lang="en-GB" sz="1800">
                <a:latin typeface="Calibri"/>
                <a:ea typeface="Calibri"/>
                <a:cs typeface="Calibri"/>
                <a:sym typeface="Calibri"/>
              </a:rPr>
              <a:t>Students feel more ready to begin a career</a:t>
            </a:r>
            <a:endParaRPr sz="1800">
              <a:latin typeface="Calibri"/>
              <a:ea typeface="Calibri"/>
              <a:cs typeface="Calibri"/>
              <a:sym typeface="Calibri"/>
            </a:endParaRPr>
          </a:p>
          <a:p>
            <a:pPr indent="-342900" lvl="0" marL="457200" rtl="0" algn="l">
              <a:lnSpc>
                <a:spcPct val="100000"/>
              </a:lnSpc>
              <a:spcBef>
                <a:spcPts val="0"/>
              </a:spcBef>
              <a:spcAft>
                <a:spcPts val="0"/>
              </a:spcAft>
              <a:buSzPts val="1800"/>
              <a:buFont typeface="Calibri"/>
              <a:buChar char="●"/>
            </a:pPr>
            <a:r>
              <a:rPr lang="en-GB" sz="1800">
                <a:latin typeface="Calibri"/>
                <a:ea typeface="Calibri"/>
                <a:cs typeface="Calibri"/>
                <a:sym typeface="Calibri"/>
              </a:rPr>
              <a:t>Students have better access to career opportunities in the future and are more able to secure part time employment.</a:t>
            </a:r>
            <a:endParaRPr sz="1800">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1" name="Shape 461"/>
        <p:cNvGrpSpPr/>
        <p:nvPr/>
      </p:nvGrpSpPr>
      <p:grpSpPr>
        <a:xfrm>
          <a:off x="0" y="0"/>
          <a:ext cx="0" cy="0"/>
          <a:chOff x="0" y="0"/>
          <a:chExt cx="0" cy="0"/>
        </a:xfrm>
      </p:grpSpPr>
      <p:pic>
        <p:nvPicPr>
          <p:cNvPr id="462" name="Google Shape;462;g30461f327b8_0_179"/>
          <p:cNvPicPr preferRelativeResize="0"/>
          <p:nvPr/>
        </p:nvPicPr>
        <p:blipFill rotWithShape="1">
          <a:blip r:embed="rId3">
            <a:alphaModFix/>
          </a:blip>
          <a:srcRect b="37574" l="0" r="0" t="37574"/>
          <a:stretch/>
        </p:blipFill>
        <p:spPr>
          <a:xfrm>
            <a:off x="0" y="3800"/>
            <a:ext cx="9144000" cy="1516800"/>
          </a:xfrm>
          <a:prstGeom prst="rect">
            <a:avLst/>
          </a:prstGeom>
          <a:noFill/>
          <a:ln>
            <a:noFill/>
          </a:ln>
        </p:spPr>
      </p:pic>
      <p:sp>
        <p:nvSpPr>
          <p:cNvPr id="463" name="Google Shape;463;g30461f327b8_0_179"/>
          <p:cNvSpPr/>
          <p:nvPr/>
        </p:nvSpPr>
        <p:spPr>
          <a:xfrm>
            <a:off x="0" y="3800"/>
            <a:ext cx="9144000" cy="1516800"/>
          </a:xfrm>
          <a:prstGeom prst="rect">
            <a:avLst/>
          </a:prstGeom>
          <a:solidFill>
            <a:srgbClr val="5C7DB5">
              <a:alpha val="50000"/>
            </a:srgbClr>
          </a:solidFill>
          <a:ln>
            <a:noFill/>
          </a:ln>
        </p:spPr>
        <p:txBody>
          <a:bodyPr anchorCtr="0" anchor="b" bIns="91425" lIns="91425" spcFirstLastPara="1" rIns="91425" wrap="square" tIns="91425">
            <a:noAutofit/>
          </a:bodyPr>
          <a:lstStyle/>
          <a:p>
            <a:pPr indent="0" lvl="0" marL="0" rtl="0" algn="ctr">
              <a:spcBef>
                <a:spcPts val="0"/>
              </a:spcBef>
              <a:spcAft>
                <a:spcPts val="0"/>
              </a:spcAft>
              <a:buNone/>
            </a:pPr>
            <a:r>
              <a:rPr b="1" lang="en-GB" sz="5600">
                <a:solidFill>
                  <a:schemeClr val="lt1"/>
                </a:solidFill>
                <a:latin typeface="Calibri"/>
                <a:ea typeface="Calibri"/>
                <a:cs typeface="Calibri"/>
                <a:sym typeface="Calibri"/>
              </a:rPr>
              <a:t>Using Unifrog</a:t>
            </a:r>
            <a:endParaRPr b="1" sz="500"/>
          </a:p>
        </p:txBody>
      </p:sp>
      <p:pic>
        <p:nvPicPr>
          <p:cNvPr id="464" name="Google Shape;464;g30461f327b8_0_179"/>
          <p:cNvPicPr preferRelativeResize="0"/>
          <p:nvPr/>
        </p:nvPicPr>
        <p:blipFill>
          <a:blip r:embed="rId4">
            <a:alphaModFix/>
          </a:blip>
          <a:stretch>
            <a:fillRect/>
          </a:stretch>
        </p:blipFill>
        <p:spPr>
          <a:xfrm>
            <a:off x="8211775" y="221862"/>
            <a:ext cx="817750" cy="1187075"/>
          </a:xfrm>
          <a:prstGeom prst="rect">
            <a:avLst/>
          </a:prstGeom>
          <a:noFill/>
          <a:ln>
            <a:noFill/>
          </a:ln>
        </p:spPr>
      </p:pic>
      <p:sp>
        <p:nvSpPr>
          <p:cNvPr id="465" name="Google Shape;465;g30461f327b8_0_179"/>
          <p:cNvSpPr txBox="1"/>
          <p:nvPr/>
        </p:nvSpPr>
        <p:spPr>
          <a:xfrm>
            <a:off x="4778550" y="1813350"/>
            <a:ext cx="4390800" cy="2986200"/>
          </a:xfrm>
          <a:prstGeom prst="rect">
            <a:avLst/>
          </a:prstGeom>
          <a:solidFill>
            <a:srgbClr val="FFF2CC"/>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a:latin typeface="Calibri"/>
                <a:ea typeface="Calibri"/>
                <a:cs typeface="Calibri"/>
                <a:sym typeface="Calibri"/>
              </a:rPr>
              <a:t>This guide talks through how to use the unifrog placements tool.</a:t>
            </a:r>
            <a:endParaRPr>
              <a:latin typeface="Calibri"/>
              <a:ea typeface="Calibri"/>
              <a:cs typeface="Calibri"/>
              <a:sym typeface="Calibri"/>
            </a:endParaRPr>
          </a:p>
          <a:p>
            <a:pPr indent="0" lvl="0" marL="0" rtl="0" algn="l">
              <a:spcBef>
                <a:spcPts val="0"/>
              </a:spcBef>
              <a:spcAft>
                <a:spcPts val="0"/>
              </a:spcAft>
              <a:buNone/>
            </a:pPr>
            <a:r>
              <a:t/>
            </a:r>
            <a:endParaRPr>
              <a:latin typeface="Calibri"/>
              <a:ea typeface="Calibri"/>
              <a:cs typeface="Calibri"/>
              <a:sym typeface="Calibri"/>
            </a:endParaRPr>
          </a:p>
          <a:p>
            <a:pPr indent="0" lvl="0" marL="0" rtl="0" algn="l">
              <a:spcBef>
                <a:spcPts val="0"/>
              </a:spcBef>
              <a:spcAft>
                <a:spcPts val="0"/>
              </a:spcAft>
              <a:buNone/>
            </a:pPr>
            <a:r>
              <a:rPr lang="en-GB">
                <a:latin typeface="Calibri"/>
                <a:ea typeface="Calibri"/>
                <a:cs typeface="Calibri"/>
                <a:sym typeface="Calibri"/>
              </a:rPr>
              <a:t>A letter will be sent out shortly with lots more useful links and information.</a:t>
            </a:r>
            <a:endParaRPr>
              <a:latin typeface="Calibri"/>
              <a:ea typeface="Calibri"/>
              <a:cs typeface="Calibri"/>
              <a:sym typeface="Calibri"/>
            </a:endParaRPr>
          </a:p>
          <a:p>
            <a:pPr indent="0" lvl="0" marL="0" rtl="0" algn="l">
              <a:spcBef>
                <a:spcPts val="0"/>
              </a:spcBef>
              <a:spcAft>
                <a:spcPts val="0"/>
              </a:spcAft>
              <a:buNone/>
            </a:pPr>
            <a:r>
              <a:t/>
            </a:r>
            <a:endParaRPr>
              <a:latin typeface="Calibri"/>
              <a:ea typeface="Calibri"/>
              <a:cs typeface="Calibri"/>
              <a:sym typeface="Calibri"/>
            </a:endParaRPr>
          </a:p>
          <a:p>
            <a:pPr indent="0" lvl="0" marL="0" rtl="0" algn="l">
              <a:spcBef>
                <a:spcPts val="0"/>
              </a:spcBef>
              <a:spcAft>
                <a:spcPts val="0"/>
              </a:spcAft>
              <a:buNone/>
            </a:pPr>
            <a:r>
              <a:rPr lang="en-GB">
                <a:latin typeface="Calibri"/>
                <a:ea typeface="Calibri"/>
                <a:cs typeface="Calibri"/>
                <a:sym typeface="Calibri"/>
              </a:rPr>
              <a:t>you will need to select the “</a:t>
            </a:r>
            <a:r>
              <a:rPr lang="en-GB" u="sng">
                <a:solidFill>
                  <a:schemeClr val="hlink"/>
                </a:solidFill>
                <a:latin typeface="Calibri"/>
                <a:ea typeface="Calibri"/>
                <a:cs typeface="Calibri"/>
                <a:sym typeface="Calibri"/>
                <a:hlinkClick r:id="rId5"/>
              </a:rPr>
              <a:t>careers.bi@kingsacademies.uk</a:t>
            </a:r>
            <a:r>
              <a:rPr lang="en-GB">
                <a:latin typeface="Calibri"/>
                <a:ea typeface="Calibri"/>
                <a:cs typeface="Calibri"/>
                <a:sym typeface="Calibri"/>
              </a:rPr>
              <a:t>” for their placement co-ordinator which will come through to the careers team</a:t>
            </a:r>
            <a:endParaRPr>
              <a:latin typeface="Calibri"/>
              <a:ea typeface="Calibri"/>
              <a:cs typeface="Calibri"/>
              <a:sym typeface="Calibri"/>
            </a:endParaRPr>
          </a:p>
          <a:p>
            <a:pPr indent="0" lvl="0" marL="0" rtl="0" algn="l">
              <a:spcBef>
                <a:spcPts val="0"/>
              </a:spcBef>
              <a:spcAft>
                <a:spcPts val="0"/>
              </a:spcAft>
              <a:buNone/>
            </a:pPr>
            <a:r>
              <a:t/>
            </a:r>
            <a:endParaRPr>
              <a:latin typeface="Calibri"/>
              <a:ea typeface="Calibri"/>
              <a:cs typeface="Calibri"/>
              <a:sym typeface="Calibri"/>
            </a:endParaRPr>
          </a:p>
          <a:p>
            <a:pPr indent="0" lvl="0" marL="0" rtl="0" algn="l">
              <a:spcBef>
                <a:spcPts val="0"/>
              </a:spcBef>
              <a:spcAft>
                <a:spcPts val="0"/>
              </a:spcAft>
              <a:buNone/>
            </a:pPr>
            <a:r>
              <a:rPr lang="en-GB">
                <a:latin typeface="Calibri"/>
                <a:ea typeface="Calibri"/>
                <a:cs typeface="Calibri"/>
                <a:sym typeface="Calibri"/>
              </a:rPr>
              <a:t>When these slides are shared with you, you will be able to rewatch this as and when is necessary so that you are confident on the process that you need to follow</a:t>
            </a:r>
            <a:endParaRPr>
              <a:latin typeface="Calibri"/>
              <a:ea typeface="Calibri"/>
              <a:cs typeface="Calibri"/>
              <a:sym typeface="Calibri"/>
            </a:endParaRPr>
          </a:p>
        </p:txBody>
      </p:sp>
      <p:pic>
        <p:nvPicPr>
          <p:cNvPr descr="This video shows you how to record your work placement on Unifrog." id="466" name="Google Shape;466;g30461f327b8_0_179" title="Year 10 Unifrog placement tool video">
            <a:hlinkClick r:id="rId6"/>
          </p:cNvPr>
          <p:cNvPicPr preferRelativeResize="0"/>
          <p:nvPr/>
        </p:nvPicPr>
        <p:blipFill>
          <a:blip r:embed="rId7">
            <a:alphaModFix/>
          </a:blip>
          <a:stretch>
            <a:fillRect/>
          </a:stretch>
        </p:blipFill>
        <p:spPr>
          <a:xfrm>
            <a:off x="121100" y="2028875"/>
            <a:ext cx="4542475" cy="25551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66"/>
                                        </p:tgtEl>
                                        <p:attrNameLst>
                                          <p:attrName>style.visibility</p:attrName>
                                        </p:attrNameLst>
                                      </p:cBhvr>
                                      <p:to>
                                        <p:strVal val="visible"/>
                                      </p:to>
                                    </p:set>
                                    <p:animEffect filter="fade" transition="in">
                                      <p:cBhvr>
                                        <p:cTn dur="1000"/>
                                        <p:tgtEl>
                                          <p:spTgt spid="46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2021-04-22T07:43:50Z</dcterms:created>
  <dc:creator>Darren Lewis</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0x010100D30CFEC7EFF73C4C8DF1EC3F937E5E13</vt:lpwstr>
  </property>
</Properties>
</file>