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gu9JbwBonrsW7YIvVVsmFjk4FKW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9CA190-DB10-41F8-AF85-5C3646EE24AE}">
  <a:tblStyle styleId="{919CA190-DB10-41F8-AF85-5C3646EE24AE}"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58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800" cy="458787"/>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2"/>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
        <p:cNvGrpSpPr/>
        <p:nvPr/>
      </p:nvGrpSpPr>
      <p:grpSpPr>
        <a:xfrm>
          <a:off x="0" y="0"/>
          <a:ext cx="0" cy="0"/>
          <a:chOff x="0" y="0"/>
          <a:chExt cx="0" cy="0"/>
        </a:xfrm>
      </p:grpSpPr>
      <p:sp>
        <p:nvSpPr>
          <p:cNvPr id="22" name="Google Shape;22;g2769e242e07_0_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KAL</a:t>
            </a:r>
            <a:endParaRPr/>
          </a:p>
        </p:txBody>
      </p:sp>
      <p:sp>
        <p:nvSpPr>
          <p:cNvPr id="23" name="Google Shape;23;g2769e242e07_0_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Google Shape;37;g3efdcdee92b_1_1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KAL</a:t>
            </a:r>
            <a:endParaRPr/>
          </a:p>
        </p:txBody>
      </p:sp>
      <p:sp>
        <p:nvSpPr>
          <p:cNvPr id="38" name="Google Shape;38;g3efdcdee92b_1_13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2769e242e07_0_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KAL</a:t>
            </a:r>
            <a:endParaRPr/>
          </a:p>
        </p:txBody>
      </p:sp>
      <p:sp>
        <p:nvSpPr>
          <p:cNvPr id="52" name="Google Shape;52;g2769e242e07_0_3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f02eeee16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66" name="Google Shape;66;g3f02eeee162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2769e242e07_0_10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82" name="Google Shape;82;g2769e242e07_0_10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efdcdee92b_0_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LTa</a:t>
            </a:r>
            <a:endParaRPr/>
          </a:p>
        </p:txBody>
      </p:sp>
      <p:sp>
        <p:nvSpPr>
          <p:cNvPr id="96" name="Google Shape;96;g3efdcdee92b_0_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2769e242e07_0_16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LTa</a:t>
            </a:r>
            <a:endParaRPr/>
          </a:p>
        </p:txBody>
      </p:sp>
      <p:sp>
        <p:nvSpPr>
          <p:cNvPr id="111" name="Google Shape;111;g2769e242e07_0_16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2769e242e07_0_18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LTa</a:t>
            </a:r>
            <a:endParaRPr/>
          </a:p>
          <a:p>
            <a:pPr marL="0" lvl="0" indent="0" algn="l" rtl="0">
              <a:lnSpc>
                <a:spcPct val="100000"/>
              </a:lnSpc>
              <a:spcBef>
                <a:spcPts val="0"/>
              </a:spcBef>
              <a:spcAft>
                <a:spcPts val="0"/>
              </a:spcAft>
              <a:buSzPts val="1400"/>
              <a:buNone/>
            </a:pPr>
            <a:r>
              <a:rPr lang="en-US"/>
              <a:t>Example of our RR for moving around school - common sense and essential so students can move around calmly and safely</a:t>
            </a:r>
            <a:endParaRPr/>
          </a:p>
        </p:txBody>
      </p:sp>
      <p:sp>
        <p:nvSpPr>
          <p:cNvPr id="125" name="Google Shape;125;g2769e242e07_0_18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2769e242e07_0_19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LTa</a:t>
            </a:r>
            <a:endParaRPr/>
          </a:p>
        </p:txBody>
      </p:sp>
      <p:sp>
        <p:nvSpPr>
          <p:cNvPr id="140" name="Google Shape;140;g2769e242e07_0_19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769e242e07_0_2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LTa</a:t>
            </a:r>
            <a:endParaRPr/>
          </a:p>
        </p:txBody>
      </p:sp>
      <p:sp>
        <p:nvSpPr>
          <p:cNvPr id="155" name="Google Shape;155;g2769e242e07_0_2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2769e242e07_0_2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LTa</a:t>
            </a:r>
            <a:endParaRPr/>
          </a:p>
          <a:p>
            <a:pPr marL="0" lvl="0" indent="0" algn="l" rtl="0">
              <a:lnSpc>
                <a:spcPct val="100000"/>
              </a:lnSpc>
              <a:spcBef>
                <a:spcPts val="0"/>
              </a:spcBef>
              <a:spcAft>
                <a:spcPts val="0"/>
              </a:spcAft>
              <a:buClr>
                <a:schemeClr val="dk1"/>
              </a:buClr>
              <a:buSzPts val="1400"/>
              <a:buFont typeface="Arial"/>
              <a:buNone/>
            </a:pPr>
            <a:r>
              <a:rPr lang="en-US">
                <a:solidFill>
                  <a:schemeClr val="dk1"/>
                </a:solidFill>
              </a:rPr>
              <a:t>Note, a basic phone is preferable for emergencies when travelling to and from school. Thay can’t use it during the day anyway and have no need as they have chromebooks for learning. </a:t>
            </a:r>
            <a:endParaRPr>
              <a:solidFill>
                <a:schemeClr val="dk1"/>
              </a:solidFill>
            </a:endParaRPr>
          </a:p>
          <a:p>
            <a:pPr marL="0" lvl="0" indent="0" algn="l" rtl="0">
              <a:lnSpc>
                <a:spcPct val="100000"/>
              </a:lnSpc>
              <a:spcBef>
                <a:spcPts val="0"/>
              </a:spcBef>
              <a:spcAft>
                <a:spcPts val="0"/>
              </a:spcAft>
              <a:buClr>
                <a:schemeClr val="dk1"/>
              </a:buClr>
              <a:buSzPts val="1400"/>
              <a:buFont typeface="Arial"/>
              <a:buNone/>
            </a:pPr>
            <a:r>
              <a:rPr lang="en-US">
                <a:solidFill>
                  <a:schemeClr val="dk1"/>
                </a:solidFill>
              </a:rPr>
              <a:t>With regards to social media, remember, most social media platforms are not allowed until a child is 13 years of age.</a:t>
            </a:r>
            <a:endParaRPr>
              <a:solidFill>
                <a:schemeClr val="dk1"/>
              </a:solidFill>
            </a:endParaRPr>
          </a:p>
          <a:p>
            <a:pPr marL="0" lvl="0" indent="0" algn="l" rtl="0">
              <a:lnSpc>
                <a:spcPct val="100000"/>
              </a:lnSpc>
              <a:spcBef>
                <a:spcPts val="0"/>
              </a:spcBef>
              <a:spcAft>
                <a:spcPts val="0"/>
              </a:spcAft>
              <a:buSzPts val="1400"/>
              <a:buNone/>
            </a:pPr>
            <a:endParaRPr/>
          </a:p>
        </p:txBody>
      </p:sp>
      <p:sp>
        <p:nvSpPr>
          <p:cNvPr id="174" name="Google Shape;174;g2769e242e07_0_24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2769e242e07_0_25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189" name="Google Shape;189;g2769e242e07_0_25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2769e242e07_0_27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204" name="Google Shape;204;g2769e242e07_0_27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2769e242e07_0_28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219" name="Google Shape;219;g2769e242e07_0_28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2769e242e07_0_30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a:p>
            <a:pPr marL="0" lvl="0" indent="0" algn="l" rtl="0">
              <a:lnSpc>
                <a:spcPct val="100000"/>
              </a:lnSpc>
              <a:spcBef>
                <a:spcPts val="0"/>
              </a:spcBef>
              <a:spcAft>
                <a:spcPts val="0"/>
              </a:spcAft>
              <a:buClr>
                <a:schemeClr val="dk1"/>
              </a:buClr>
              <a:buSzPts val="1400"/>
              <a:buFont typeface="Arial"/>
              <a:buNone/>
            </a:pPr>
            <a:r>
              <a:rPr lang="en-US">
                <a:solidFill>
                  <a:schemeClr val="dk1"/>
                </a:solidFill>
              </a:rPr>
              <a:t>AJa- please mention that the girls can buy shorts/skorts - Stevensons have been selling shorts as boys only</a:t>
            </a:r>
            <a:endParaRPr>
              <a:solidFill>
                <a:schemeClr val="dk1"/>
              </a:solidFill>
            </a:endParaRPr>
          </a:p>
          <a:p>
            <a:pPr marL="0" lvl="0" indent="0" algn="l" rtl="0">
              <a:lnSpc>
                <a:spcPct val="100000"/>
              </a:lnSpc>
              <a:spcBef>
                <a:spcPts val="0"/>
              </a:spcBef>
              <a:spcAft>
                <a:spcPts val="0"/>
              </a:spcAft>
              <a:buClr>
                <a:schemeClr val="dk1"/>
              </a:buClr>
              <a:buSzPts val="1400"/>
              <a:buFont typeface="Arial"/>
              <a:buNone/>
            </a:pPr>
            <a:r>
              <a:rPr lang="en-US">
                <a:solidFill>
                  <a:schemeClr val="dk1"/>
                </a:solidFill>
              </a:rPr>
              <a:t>Also mention that, for SOME classes ONLY ther ebay be days were timetable pressures may mean they have to come to school in their PE kit. Students will be made aware of this if it affects theri class and a letter will go home in September.</a:t>
            </a:r>
            <a:endParaRPr>
              <a:solidFill>
                <a:schemeClr val="dk1"/>
              </a:solidFill>
            </a:endParaRPr>
          </a:p>
          <a:p>
            <a:pPr marL="0" lvl="0" indent="0" algn="l" rtl="0">
              <a:lnSpc>
                <a:spcPct val="100000"/>
              </a:lnSpc>
              <a:spcBef>
                <a:spcPts val="0"/>
              </a:spcBef>
              <a:spcAft>
                <a:spcPts val="0"/>
              </a:spcAft>
              <a:buSzPts val="1400"/>
              <a:buNone/>
            </a:pPr>
            <a:endParaRPr/>
          </a:p>
        </p:txBody>
      </p:sp>
      <p:sp>
        <p:nvSpPr>
          <p:cNvPr id="234" name="Google Shape;234;g2769e242e07_0_30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3f02eeee162_0_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a:p>
            <a:pPr marL="0" lvl="0" indent="0" algn="l" rtl="0">
              <a:lnSpc>
                <a:spcPct val="100000"/>
              </a:lnSpc>
              <a:spcBef>
                <a:spcPts val="0"/>
              </a:spcBef>
              <a:spcAft>
                <a:spcPts val="0"/>
              </a:spcAft>
              <a:buClr>
                <a:schemeClr val="dk1"/>
              </a:buClr>
              <a:buSzPts val="1400"/>
              <a:buFont typeface="Arial"/>
              <a:buNone/>
            </a:pPr>
            <a:r>
              <a:rPr lang="en-US">
                <a:solidFill>
                  <a:schemeClr val="dk1"/>
                </a:solidFill>
              </a:rPr>
              <a:t>AJa- please mention that the girls can buy shorts/skorts - Stevensons have been selling shorts as boys only</a:t>
            </a:r>
            <a:endParaRPr>
              <a:solidFill>
                <a:schemeClr val="dk1"/>
              </a:solidFill>
            </a:endParaRPr>
          </a:p>
          <a:p>
            <a:pPr marL="0" lvl="0" indent="0" algn="l" rtl="0">
              <a:lnSpc>
                <a:spcPct val="100000"/>
              </a:lnSpc>
              <a:spcBef>
                <a:spcPts val="0"/>
              </a:spcBef>
              <a:spcAft>
                <a:spcPts val="0"/>
              </a:spcAft>
              <a:buClr>
                <a:schemeClr val="dk1"/>
              </a:buClr>
              <a:buSzPts val="1400"/>
              <a:buFont typeface="Arial"/>
              <a:buNone/>
            </a:pPr>
            <a:r>
              <a:rPr lang="en-US">
                <a:solidFill>
                  <a:schemeClr val="dk1"/>
                </a:solidFill>
              </a:rPr>
              <a:t>Also mention that, for SOME classes ONLY ther ebay be days were timetable pressures may mean they have to come to school in their PE kit. Students will be made aware of this if it affects theri class and a letter will go home in September.</a:t>
            </a:r>
            <a:endParaRPr>
              <a:solidFill>
                <a:schemeClr val="dk1"/>
              </a:solidFill>
            </a:endParaRPr>
          </a:p>
          <a:p>
            <a:pPr marL="0" lvl="0" indent="0" algn="l" rtl="0">
              <a:lnSpc>
                <a:spcPct val="100000"/>
              </a:lnSpc>
              <a:spcBef>
                <a:spcPts val="0"/>
              </a:spcBef>
              <a:spcAft>
                <a:spcPts val="0"/>
              </a:spcAft>
              <a:buSzPts val="1400"/>
              <a:buNone/>
            </a:pPr>
            <a:endParaRPr/>
          </a:p>
        </p:txBody>
      </p:sp>
      <p:sp>
        <p:nvSpPr>
          <p:cNvPr id="249" name="Google Shape;249;g3f02eeee162_0_1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769e242e07_0_4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SBe</a:t>
            </a:r>
            <a:endParaRPr/>
          </a:p>
        </p:txBody>
      </p:sp>
      <p:sp>
        <p:nvSpPr>
          <p:cNvPr id="264" name="Google Shape;264;g2769e242e07_0_42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769e242e07_0_35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279" name="Google Shape;279;g2769e242e07_0_35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3f02eeee162_0_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294" name="Google Shape;294;g3f02eeee162_0_3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3f02eeee162_0_5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311" name="Google Shape;311;g3f02eeee162_0_5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2769e242e07_0_48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328" name="Google Shape;328;g2769e242e07_0_48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2769e242e07_0_50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AJa</a:t>
            </a:r>
            <a:endParaRPr/>
          </a:p>
        </p:txBody>
      </p:sp>
      <p:sp>
        <p:nvSpPr>
          <p:cNvPr id="343" name="Google Shape;343;g2769e242e07_0_50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2769e242e07_0_5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KLe</a:t>
            </a:r>
            <a:endParaRPr/>
          </a:p>
        </p:txBody>
      </p:sp>
      <p:sp>
        <p:nvSpPr>
          <p:cNvPr id="358" name="Google Shape;358;g2769e242e07_0_52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7" name="Google Shape;17;p2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640"/>
              </a:spcBef>
              <a:spcAft>
                <a:spcPts val="0"/>
              </a:spcAft>
              <a:buClr>
                <a:srgbClr val="888888"/>
              </a:buClr>
              <a:buSzPts val="3200"/>
              <a:buFont typeface="Arial"/>
              <a:buNone/>
              <a:defRPr sz="3200" b="0" i="0" u="none" strike="noStrike" cap="none">
                <a:solidFill>
                  <a:srgbClr val="888888"/>
                </a:solidFill>
                <a:latin typeface="Calibri"/>
                <a:ea typeface="Calibri"/>
                <a:cs typeface="Calibri"/>
                <a:sym typeface="Calibri"/>
              </a:defRPr>
            </a:lvl1pPr>
            <a:lvl2pPr marR="0" lvl="1" algn="ctr" rtl="0">
              <a:lnSpc>
                <a:spcPct val="100000"/>
              </a:lnSpc>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R="0" lvl="2" algn="ctr" rtl="0">
              <a:lnSpc>
                <a:spcPct val="100000"/>
              </a:lnSpc>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R="0" lvl="3"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R="0" lvl="4"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R="0" lvl="5"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R="0" lvl="6"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R="0" lvl="7"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R="0" lvl="8"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sp>
        <p:nvSpPr>
          <p:cNvPr id="18" name="Google Shape;18;p23"/>
          <p:cNvSpPr txBox="1">
            <a:spLocks noGrp="1"/>
          </p:cNvSpPr>
          <p:nvPr>
            <p:ph type="dt" idx="10"/>
          </p:nvPr>
        </p:nvSpPr>
        <p:spPr>
          <a:xfrm>
            <a:off x="-11112" y="6484937"/>
            <a:ext cx="9155112" cy="365125"/>
          </a:xfrm>
          <a:prstGeom prst="rect">
            <a:avLst/>
          </a:prstGeom>
          <a:solidFill>
            <a:srgbClr val="000090"/>
          </a:solid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sz="1400" i="1">
                <a:solidFill>
                  <a:srgbClr val="FFFFFF"/>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t" anchorCtr="0">
            <a:noAutofit/>
          </a:bodyPr>
          <a:lstStyle>
            <a:lvl1pPr marL="0" marR="0" lvl="0"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l">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
        <p:cNvGrpSpPr/>
        <p:nvPr/>
      </p:nvGrpSpPr>
      <p:grpSpPr>
        <a:xfrm>
          <a:off x="0" y="0"/>
          <a:ext cx="0" cy="0"/>
          <a:chOff x="0" y="0"/>
          <a:chExt cx="0" cy="0"/>
        </a:xfrm>
      </p:grpSpPr>
      <p:pic>
        <p:nvPicPr>
          <p:cNvPr id="10" name="Google Shape;10;p22"/>
          <p:cNvPicPr preferRelativeResize="0"/>
          <p:nvPr/>
        </p:nvPicPr>
        <p:blipFill rotWithShape="1">
          <a:blip r:embed="rId3">
            <a:alphaModFix/>
          </a:blip>
          <a:srcRect/>
          <a:stretch/>
        </p:blipFill>
        <p:spPr>
          <a:xfrm>
            <a:off x="109537" y="26987"/>
            <a:ext cx="763587" cy="1022350"/>
          </a:xfrm>
          <a:prstGeom prst="rect">
            <a:avLst/>
          </a:prstGeom>
          <a:noFill/>
          <a:ln>
            <a:noFill/>
          </a:ln>
        </p:spPr>
      </p:pic>
      <p:sp>
        <p:nvSpPr>
          <p:cNvPr id="11" name="Google Shape;11;p22"/>
          <p:cNvSpPr txBox="1"/>
          <p:nvPr/>
        </p:nvSpPr>
        <p:spPr>
          <a:xfrm>
            <a:off x="622300" y="715962"/>
            <a:ext cx="184150"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 name="Google Shape;12;p22"/>
          <p:cNvSpPr txBox="1">
            <a:spLocks noGrp="1"/>
          </p:cNvSpPr>
          <p:nvPr>
            <p:ph type="dt" idx="10"/>
          </p:nvPr>
        </p:nvSpPr>
        <p:spPr>
          <a:xfrm>
            <a:off x="-11112" y="6484937"/>
            <a:ext cx="9155112" cy="365125"/>
          </a:xfrm>
          <a:prstGeom prst="rect">
            <a:avLst/>
          </a:prstGeom>
          <a:solidFill>
            <a:srgbClr val="000090"/>
          </a:solid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1" u="none" strike="noStrike" cap="none">
                <a:solidFill>
                  <a:srgbClr val="FFFFFF"/>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4"/>
        <p:cNvGrpSpPr/>
        <p:nvPr/>
      </p:nvGrpSpPr>
      <p:grpSpPr>
        <a:xfrm>
          <a:off x="0" y="0"/>
          <a:ext cx="0" cy="0"/>
          <a:chOff x="0" y="0"/>
          <a:chExt cx="0" cy="0"/>
        </a:xfrm>
      </p:grpSpPr>
      <p:sp>
        <p:nvSpPr>
          <p:cNvPr id="25" name="Google Shape;25;g2769e242e07_0_11"/>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6" name="Google Shape;26;g2769e242e07_0_11"/>
          <p:cNvSpPr txBox="1">
            <a:spLocks noGrp="1"/>
          </p:cNvSpPr>
          <p:nvPr>
            <p:ph type="subTitle" idx="1"/>
          </p:nvPr>
        </p:nvSpPr>
        <p:spPr>
          <a:xfrm>
            <a:off x="7197975" y="1676400"/>
            <a:ext cx="6400800" cy="17526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l"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a:p>
            <a:pPr marL="0" lvl="0" indent="0" algn="ctr" rtl="0">
              <a:lnSpc>
                <a:spcPct val="100000"/>
              </a:lnSpc>
              <a:spcBef>
                <a:spcPts val="200"/>
              </a:spcBef>
              <a:spcAft>
                <a:spcPts val="0"/>
              </a:spcAft>
              <a:buClr>
                <a:srgbClr val="888888"/>
              </a:buClr>
              <a:buSzPts val="1000"/>
              <a:buNone/>
            </a:pPr>
            <a:endParaRPr sz="1000" b="0" i="0" u="none">
              <a:solidFill>
                <a:srgbClr val="898989"/>
              </a:solidFill>
              <a:latin typeface="Calibri"/>
              <a:ea typeface="Calibri"/>
              <a:cs typeface="Calibri"/>
              <a:sym typeface="Calibri"/>
            </a:endParaRPr>
          </a:p>
        </p:txBody>
      </p:sp>
      <p:sp>
        <p:nvSpPr>
          <p:cNvPr id="27" name="Google Shape;27;g2769e242e07_0_11"/>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8" name="Google Shape;28;g2769e242e07_0_11"/>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9" name="Google Shape;29;g2769e242e07_0_1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0" name="Google Shape;30;g2769e242e07_0_1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1" name="Google Shape;31;g2769e242e07_0_1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2" name="Google Shape;32;g2769e242e07_0_11"/>
          <p:cNvSpPr txBox="1"/>
          <p:nvPr/>
        </p:nvSpPr>
        <p:spPr>
          <a:xfrm>
            <a:off x="-129675" y="-15825"/>
            <a:ext cx="92775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3" name="Google Shape;33;g2769e242e07_0_11"/>
          <p:cNvPicPr preferRelativeResize="0"/>
          <p:nvPr/>
        </p:nvPicPr>
        <p:blipFill rotWithShape="1">
          <a:blip r:embed="rId3">
            <a:alphaModFix/>
          </a:blip>
          <a:srcRect/>
          <a:stretch/>
        </p:blipFill>
        <p:spPr>
          <a:xfrm>
            <a:off x="1568124" y="2166526"/>
            <a:ext cx="6015653" cy="4042275"/>
          </a:xfrm>
          <a:prstGeom prst="rect">
            <a:avLst/>
          </a:prstGeom>
          <a:noFill/>
          <a:ln>
            <a:noFill/>
          </a:ln>
        </p:spPr>
      </p:pic>
      <p:pic>
        <p:nvPicPr>
          <p:cNvPr id="34" name="Google Shape;34;g2769e242e07_0_11"/>
          <p:cNvPicPr preferRelativeResize="0"/>
          <p:nvPr/>
        </p:nvPicPr>
        <p:blipFill rotWithShape="1">
          <a:blip r:embed="rId4">
            <a:alphaModFix/>
          </a:blip>
          <a:srcRect/>
          <a:stretch/>
        </p:blipFill>
        <p:spPr>
          <a:xfrm>
            <a:off x="7679787" y="194445"/>
            <a:ext cx="1210175" cy="1695950"/>
          </a:xfrm>
          <a:prstGeom prst="rect">
            <a:avLst/>
          </a:prstGeom>
          <a:noFill/>
          <a:ln>
            <a:noFill/>
          </a:ln>
        </p:spPr>
      </p:pic>
      <p:sp>
        <p:nvSpPr>
          <p:cNvPr id="35" name="Google Shape;35;g2769e242e07_0_11"/>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Welcome to </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King’s Academy Binfield</a:t>
            </a:r>
            <a:endParaRPr sz="4000" b="1" i="0" u="none" strike="noStrike" cap="none">
              <a:solidFill>
                <a:schemeClr val="lt1"/>
              </a:solidFill>
              <a:latin typeface="Cambria"/>
              <a:ea typeface="Cambria"/>
              <a:cs typeface="Cambria"/>
              <a:sym typeface="Camb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9"/>
        <p:cNvGrpSpPr/>
        <p:nvPr/>
      </p:nvGrpSpPr>
      <p:grpSpPr>
        <a:xfrm>
          <a:off x="0" y="0"/>
          <a:ext cx="0" cy="0"/>
          <a:chOff x="0" y="0"/>
          <a:chExt cx="0" cy="0"/>
        </a:xfrm>
      </p:grpSpPr>
      <p:sp>
        <p:nvSpPr>
          <p:cNvPr id="40" name="Google Shape;40;g3efdcdee92b_1_137"/>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41" name="Google Shape;41;g3efdcdee92b_1_137"/>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42" name="Google Shape;42;g3efdcdee92b_1_137"/>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43" name="Google Shape;43;g3efdcdee92b_1_137"/>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44" name="Google Shape;44;g3efdcdee92b_1_137"/>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45" name="Google Shape;45;g3efdcdee92b_1_137"/>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46" name="Google Shape;46;g3efdcdee92b_1_137"/>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7" name="Google Shape;47;g3efdcdee92b_1_137"/>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48" name="Google Shape;48;g3efdcdee92b_1_137"/>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600" b="1">
                <a:solidFill>
                  <a:schemeClr val="lt1"/>
                </a:solidFill>
                <a:latin typeface="Cambria"/>
                <a:ea typeface="Cambria"/>
                <a:cs typeface="Cambria"/>
                <a:sym typeface="Cambria"/>
              </a:rPr>
              <a:t>Our Academy</a:t>
            </a:r>
            <a:endParaRPr sz="4600" b="1" i="0" u="none" strike="noStrike" cap="none">
              <a:solidFill>
                <a:schemeClr val="lt1"/>
              </a:solidFill>
              <a:latin typeface="Cambria"/>
              <a:ea typeface="Cambria"/>
              <a:cs typeface="Cambria"/>
              <a:sym typeface="Cambria"/>
            </a:endParaRPr>
          </a:p>
        </p:txBody>
      </p:sp>
      <p:sp>
        <p:nvSpPr>
          <p:cNvPr id="49" name="Google Shape;49;g3efdcdee92b_1_137"/>
          <p:cNvSpPr txBox="1"/>
          <p:nvPr/>
        </p:nvSpPr>
        <p:spPr>
          <a:xfrm>
            <a:off x="153825" y="2243575"/>
            <a:ext cx="8836500" cy="46794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None/>
            </a:pPr>
            <a:r>
              <a:rPr lang="en-US" sz="3600" b="1">
                <a:solidFill>
                  <a:schemeClr val="lt1"/>
                </a:solidFill>
                <a:latin typeface="Cambria"/>
                <a:ea typeface="Cambria"/>
                <a:cs typeface="Cambria"/>
                <a:sym typeface="Cambria"/>
              </a:rPr>
              <a:t>Vision</a:t>
            </a:r>
            <a:endParaRPr sz="3600" b="1">
              <a:solidFill>
                <a:schemeClr val="lt1"/>
              </a:solidFill>
              <a:latin typeface="Cambria"/>
              <a:ea typeface="Cambria"/>
              <a:cs typeface="Cambria"/>
              <a:sym typeface="Cambria"/>
            </a:endParaRPr>
          </a:p>
          <a:p>
            <a:pPr marL="0" marR="0" lvl="0" indent="0" algn="ctr" rtl="0">
              <a:lnSpc>
                <a:spcPct val="100000"/>
              </a:lnSpc>
              <a:spcBef>
                <a:spcPts val="0"/>
              </a:spcBef>
              <a:spcAft>
                <a:spcPts val="0"/>
              </a:spcAft>
              <a:buNone/>
            </a:pPr>
            <a:r>
              <a:rPr lang="en-US" sz="3600">
                <a:solidFill>
                  <a:schemeClr val="lt1"/>
                </a:solidFill>
                <a:latin typeface="Cambria"/>
                <a:ea typeface="Cambria"/>
                <a:cs typeface="Cambria"/>
                <a:sym typeface="Cambria"/>
              </a:rPr>
              <a:t>Opportunity and Success on a Global Stage</a:t>
            </a:r>
            <a:endParaRPr sz="3600">
              <a:solidFill>
                <a:schemeClr val="lt1"/>
              </a:solidFill>
              <a:latin typeface="Cambria"/>
              <a:ea typeface="Cambria"/>
              <a:cs typeface="Cambria"/>
              <a:sym typeface="Cambria"/>
            </a:endParaRPr>
          </a:p>
          <a:p>
            <a:pPr marL="0" marR="0" lvl="0" indent="0" algn="l" rtl="0">
              <a:lnSpc>
                <a:spcPct val="100000"/>
              </a:lnSpc>
              <a:spcBef>
                <a:spcPts val="0"/>
              </a:spcBef>
              <a:spcAft>
                <a:spcPts val="0"/>
              </a:spcAft>
              <a:buNone/>
            </a:pPr>
            <a:endParaRPr sz="3600">
              <a:solidFill>
                <a:schemeClr val="lt1"/>
              </a:solidFill>
              <a:latin typeface="Cambria"/>
              <a:ea typeface="Cambria"/>
              <a:cs typeface="Cambria"/>
              <a:sym typeface="Cambria"/>
            </a:endParaRPr>
          </a:p>
          <a:p>
            <a:pPr marL="0" marR="0" lvl="0" indent="0" algn="l" rtl="0">
              <a:lnSpc>
                <a:spcPct val="100000"/>
              </a:lnSpc>
              <a:spcBef>
                <a:spcPts val="0"/>
              </a:spcBef>
              <a:spcAft>
                <a:spcPts val="0"/>
              </a:spcAft>
              <a:buNone/>
            </a:pPr>
            <a:endParaRPr sz="3600">
              <a:solidFill>
                <a:schemeClr val="lt1"/>
              </a:solidFill>
              <a:latin typeface="Cambria"/>
              <a:ea typeface="Cambria"/>
              <a:cs typeface="Cambria"/>
              <a:sym typeface="Cambria"/>
            </a:endParaRPr>
          </a:p>
          <a:p>
            <a:pPr marL="0" marR="0" lvl="0" indent="0" algn="ctr" rtl="0">
              <a:lnSpc>
                <a:spcPct val="100000"/>
              </a:lnSpc>
              <a:spcBef>
                <a:spcPts val="0"/>
              </a:spcBef>
              <a:spcAft>
                <a:spcPts val="0"/>
              </a:spcAft>
              <a:buNone/>
            </a:pPr>
            <a:r>
              <a:rPr lang="en-US" sz="3600" b="1">
                <a:solidFill>
                  <a:schemeClr val="lt1"/>
                </a:solidFill>
                <a:latin typeface="Cambria"/>
                <a:ea typeface="Cambria"/>
                <a:cs typeface="Cambria"/>
                <a:sym typeface="Cambria"/>
              </a:rPr>
              <a:t>Values</a:t>
            </a:r>
            <a:endParaRPr sz="3600" b="1">
              <a:solidFill>
                <a:schemeClr val="lt1"/>
              </a:solidFill>
              <a:latin typeface="Cambria"/>
              <a:ea typeface="Cambria"/>
              <a:cs typeface="Cambria"/>
              <a:sym typeface="Cambria"/>
            </a:endParaRPr>
          </a:p>
          <a:p>
            <a:pPr marL="0" marR="0" lvl="0" indent="0" algn="ctr" rtl="0">
              <a:lnSpc>
                <a:spcPct val="100000"/>
              </a:lnSpc>
              <a:spcBef>
                <a:spcPts val="0"/>
              </a:spcBef>
              <a:spcAft>
                <a:spcPts val="0"/>
              </a:spcAft>
              <a:buNone/>
            </a:pPr>
            <a:r>
              <a:rPr lang="en-US" sz="3600">
                <a:solidFill>
                  <a:schemeClr val="lt1"/>
                </a:solidFill>
                <a:latin typeface="Cambria"/>
                <a:ea typeface="Cambria"/>
                <a:cs typeface="Cambria"/>
                <a:sym typeface="Cambria"/>
              </a:rPr>
              <a:t>Honesty | Faith |  Courage </a:t>
            </a:r>
            <a:endParaRPr sz="3600">
              <a:solidFill>
                <a:schemeClr val="lt1"/>
              </a:solidFill>
              <a:latin typeface="Cambria"/>
              <a:ea typeface="Cambria"/>
              <a:cs typeface="Cambria"/>
              <a:sym typeface="Cambria"/>
            </a:endParaRPr>
          </a:p>
          <a:p>
            <a:pPr marL="457200" marR="0" lvl="0" indent="0" algn="l" rtl="0">
              <a:lnSpc>
                <a:spcPct val="100000"/>
              </a:lnSpc>
              <a:spcBef>
                <a:spcPts val="60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a:p>
            <a:pPr marL="0" marR="0" lvl="0" indent="457200" algn="l" rtl="0">
              <a:lnSpc>
                <a:spcPct val="100000"/>
              </a:lnSpc>
              <a:spcBef>
                <a:spcPts val="600"/>
              </a:spcBef>
              <a:spcAft>
                <a:spcPts val="0"/>
              </a:spcAft>
              <a:buClr>
                <a:srgbClr val="000000"/>
              </a:buClr>
              <a:buSzPts val="3000"/>
              <a:buFont typeface="Arial"/>
              <a:buNone/>
            </a:pPr>
            <a:endParaRPr sz="3000" b="0" i="0" u="none" strike="noStrike" cap="none">
              <a:solidFill>
                <a:schemeClr val="lt1"/>
              </a:solidFill>
              <a:latin typeface="Cambria"/>
              <a:ea typeface="Cambria"/>
              <a:cs typeface="Cambria"/>
              <a:sym typeface="Cambri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g2769e242e07_0_38"/>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55" name="Google Shape;55;g2769e242e07_0_38"/>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56" name="Google Shape;56;g2769e242e07_0_38"/>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57" name="Google Shape;57;g2769e242e07_0_3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8" name="Google Shape;58;g2769e242e07_0_3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9" name="Google Shape;59;g2769e242e07_0_3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60" name="Google Shape;60;g2769e242e07_0_38"/>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1" name="Google Shape;61;g2769e242e07_0_38"/>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62" name="Google Shape;62;g2769e242e07_0_38"/>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Introductions</a:t>
            </a:r>
            <a:endParaRPr sz="4000" b="1" i="0" u="none" strike="noStrike" cap="none">
              <a:solidFill>
                <a:schemeClr val="lt1"/>
              </a:solidFill>
              <a:latin typeface="Cambria"/>
              <a:ea typeface="Cambria"/>
              <a:cs typeface="Cambria"/>
              <a:sym typeface="Cambria"/>
            </a:endParaRPr>
          </a:p>
        </p:txBody>
      </p:sp>
      <p:sp>
        <p:nvSpPr>
          <p:cNvPr id="63" name="Google Shape;63;g2769e242e07_0_38"/>
          <p:cNvSpPr txBox="1"/>
          <p:nvPr/>
        </p:nvSpPr>
        <p:spPr>
          <a:xfrm>
            <a:off x="537300" y="2491650"/>
            <a:ext cx="8058300" cy="1723800"/>
          </a:xfrm>
          <a:prstGeom prst="rect">
            <a:avLst/>
          </a:prstGeom>
          <a:noFill/>
          <a:ln>
            <a:noFill/>
          </a:ln>
        </p:spPr>
        <p:txBody>
          <a:bodyPr spcFirstLastPara="1" wrap="square" lIns="91425" tIns="91425" rIns="91425" bIns="91425" anchor="t" anchorCtr="0">
            <a:spAutoFit/>
          </a:bodyPr>
          <a:lstStyle/>
          <a:p>
            <a:pPr marL="457200" marR="0" lvl="0" indent="0" algn="l" rtl="0">
              <a:lnSpc>
                <a:spcPct val="100000"/>
              </a:lnSpc>
              <a:spcBef>
                <a:spcPts val="600"/>
              </a:spcBef>
              <a:spcAft>
                <a:spcPts val="0"/>
              </a:spcAft>
              <a:buClr>
                <a:srgbClr val="000000"/>
              </a:buClr>
              <a:buSzPts val="3000"/>
              <a:buFont typeface="Arial"/>
              <a:buNone/>
            </a:pPr>
            <a:r>
              <a:rPr lang="en-US" sz="3000" b="0" i="0" u="none" strike="noStrike" cap="none">
                <a:solidFill>
                  <a:schemeClr val="lt1"/>
                </a:solidFill>
                <a:latin typeface="Cambria"/>
                <a:ea typeface="Cambria"/>
                <a:cs typeface="Cambria"/>
                <a:sym typeface="Cambria"/>
              </a:rPr>
              <a:t>Miss Leavy | Executive Principal </a:t>
            </a:r>
            <a:endParaRPr sz="3000" b="0" i="0" u="none" strike="noStrike" cap="none">
              <a:solidFill>
                <a:schemeClr val="lt1"/>
              </a:solidFill>
              <a:latin typeface="Cambria"/>
              <a:ea typeface="Cambria"/>
              <a:cs typeface="Cambria"/>
              <a:sym typeface="Cambria"/>
            </a:endParaRPr>
          </a:p>
          <a:p>
            <a:pPr marL="0" marR="0" lvl="0" indent="457200" algn="l" rtl="0">
              <a:lnSpc>
                <a:spcPct val="100000"/>
              </a:lnSpc>
              <a:spcBef>
                <a:spcPts val="600"/>
              </a:spcBef>
              <a:spcAft>
                <a:spcPts val="0"/>
              </a:spcAft>
              <a:buClr>
                <a:srgbClr val="000000"/>
              </a:buClr>
              <a:buSzPts val="3000"/>
              <a:buFont typeface="Arial"/>
              <a:buNone/>
            </a:pPr>
            <a:r>
              <a:rPr lang="en-US" sz="3000" b="0" i="0" u="none" strike="noStrike" cap="none">
                <a:solidFill>
                  <a:schemeClr val="lt1"/>
                </a:solidFill>
                <a:latin typeface="Cambria"/>
                <a:ea typeface="Cambria"/>
                <a:cs typeface="Cambria"/>
                <a:sym typeface="Cambria"/>
              </a:rPr>
              <a:t>Mrs Taylor | Vice Principal</a:t>
            </a:r>
            <a:endParaRPr sz="3000">
              <a:solidFill>
                <a:schemeClr val="lt1"/>
              </a:solidFill>
              <a:latin typeface="Cambria"/>
              <a:ea typeface="Cambria"/>
              <a:cs typeface="Cambria"/>
              <a:sym typeface="Cambria"/>
            </a:endParaRPr>
          </a:p>
          <a:p>
            <a:pPr marL="0" marR="0" lvl="0" indent="457200" algn="l" rtl="0">
              <a:lnSpc>
                <a:spcPct val="100000"/>
              </a:lnSpc>
              <a:spcBef>
                <a:spcPts val="600"/>
              </a:spcBef>
              <a:spcAft>
                <a:spcPts val="0"/>
              </a:spcAft>
              <a:buClr>
                <a:srgbClr val="000000"/>
              </a:buClr>
              <a:buSzPts val="3000"/>
              <a:buFont typeface="Arial"/>
              <a:buNone/>
            </a:pPr>
            <a:r>
              <a:rPr lang="en-US" sz="3000" b="0" i="0" u="none" strike="noStrike" cap="none">
                <a:solidFill>
                  <a:schemeClr val="lt1"/>
                </a:solidFill>
                <a:latin typeface="Cambria"/>
                <a:ea typeface="Cambria"/>
                <a:cs typeface="Cambria"/>
                <a:sym typeface="Cambria"/>
              </a:rPr>
              <a:t>Mrs Jackson | Year Progress Lead</a:t>
            </a:r>
            <a:endParaRPr sz="1400" b="0" i="0" u="none" strike="noStrike" cap="none">
              <a:solidFill>
                <a:schemeClr val="lt1"/>
              </a:solidFill>
              <a:latin typeface="Cambria"/>
              <a:ea typeface="Cambria"/>
              <a:cs typeface="Cambria"/>
              <a:sym typeface="Cambri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g3f02eeee162_0_0"/>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69" name="Google Shape;69;g3f02eeee162_0_0"/>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70" name="Google Shape;70;g3f02eeee162_0_0"/>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71" name="Google Shape;71;g3f02eeee162_0_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72" name="Google Shape;72;g3f02eeee162_0_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73" name="Google Shape;73;g3f02eeee162_0_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74" name="Google Shape;74;g3f02eeee162_0_0"/>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75" name="Google Shape;75;g3f02eeee162_0_0"/>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76" name="Google Shape;76;g3f02eeee162_0_0"/>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The Year 7 Tutor team</a:t>
            </a:r>
            <a:endParaRPr sz="4000" b="1" i="0" u="none" strike="noStrike" cap="none">
              <a:solidFill>
                <a:schemeClr val="lt1"/>
              </a:solidFill>
              <a:latin typeface="Cambria"/>
              <a:ea typeface="Cambria"/>
              <a:cs typeface="Cambria"/>
              <a:sym typeface="Cambria"/>
            </a:endParaRPr>
          </a:p>
        </p:txBody>
      </p:sp>
      <p:sp>
        <p:nvSpPr>
          <p:cNvPr id="77" name="Google Shape;77;g3f02eeee162_0_0"/>
          <p:cNvSpPr txBox="1"/>
          <p:nvPr/>
        </p:nvSpPr>
        <p:spPr>
          <a:xfrm>
            <a:off x="165675" y="1470125"/>
            <a:ext cx="5712300" cy="4697100"/>
          </a:xfrm>
          <a:prstGeom prst="rect">
            <a:avLst/>
          </a:prstGeom>
          <a:noFill/>
          <a:ln>
            <a:noFill/>
          </a:ln>
        </p:spPr>
        <p:txBody>
          <a:bodyPr spcFirstLastPara="1" wrap="square" lIns="91425" tIns="45700" rIns="91425" bIns="45700" anchor="t" anchorCtr="0">
            <a:normAutofit fontScale="85000" lnSpcReduction="20000"/>
          </a:bodyPr>
          <a:lstStyle/>
          <a:p>
            <a:pPr marL="0" marR="0" lvl="0" indent="0" algn="l" rtl="0">
              <a:lnSpc>
                <a:spcPct val="100000"/>
              </a:lnSpc>
              <a:spcBef>
                <a:spcPts val="640"/>
              </a:spcBef>
              <a:spcAft>
                <a:spcPts val="0"/>
              </a:spcAft>
              <a:buClr>
                <a:srgbClr val="000000"/>
              </a:buClr>
              <a:buSzPct val="100000"/>
              <a:buFont typeface="Arial"/>
              <a:buNone/>
            </a:pPr>
            <a:endParaRPr sz="4529" b="0" i="0" u="none" strike="noStrike" cap="none">
              <a:solidFill>
                <a:srgbClr val="EA9999"/>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ct val="100000"/>
              <a:buFont typeface="Arial"/>
              <a:buNone/>
            </a:pPr>
            <a:r>
              <a:rPr lang="en-US" sz="4529" b="0" i="0" u="none" strike="noStrike" cap="none">
                <a:solidFill>
                  <a:srgbClr val="EA9999"/>
                </a:solidFill>
                <a:latin typeface="Cambria"/>
                <a:ea typeface="Cambria"/>
                <a:cs typeface="Cambria"/>
                <a:sym typeface="Cambria"/>
              </a:rPr>
              <a:t>7CU 	-	M</a:t>
            </a:r>
            <a:r>
              <a:rPr lang="en-US" sz="4529">
                <a:solidFill>
                  <a:srgbClr val="EA9999"/>
                </a:solidFill>
                <a:latin typeface="Cambria"/>
                <a:ea typeface="Cambria"/>
                <a:cs typeface="Cambria"/>
                <a:sym typeface="Cambria"/>
              </a:rPr>
              <a:t>iss Newland</a:t>
            </a:r>
            <a:endParaRPr sz="4529" b="0" i="0" u="none" strike="noStrike" cap="none">
              <a:solidFill>
                <a:srgbClr val="EA9999"/>
              </a:solidFill>
              <a:latin typeface="Cambria"/>
              <a:ea typeface="Cambria"/>
              <a:cs typeface="Cambria"/>
              <a:sym typeface="Cambria"/>
            </a:endParaRPr>
          </a:p>
          <a:p>
            <a:pPr marL="0" lvl="0" indent="0" algn="l" rtl="0">
              <a:spcBef>
                <a:spcPts val="640"/>
              </a:spcBef>
              <a:spcAft>
                <a:spcPts val="0"/>
              </a:spcAft>
              <a:buClr>
                <a:schemeClr val="dk1"/>
              </a:buClr>
              <a:buSzPct val="100000"/>
              <a:buFont typeface="Arial"/>
              <a:buNone/>
            </a:pPr>
            <a:r>
              <a:rPr lang="en-US" sz="4529">
                <a:solidFill>
                  <a:srgbClr val="F1C232"/>
                </a:solidFill>
                <a:latin typeface="Cambria"/>
                <a:ea typeface="Cambria"/>
                <a:cs typeface="Cambria"/>
                <a:sym typeface="Cambria"/>
              </a:rPr>
              <a:t>7WI 	-	Mr Smith</a:t>
            </a:r>
            <a:endParaRPr sz="4529">
              <a:solidFill>
                <a:srgbClr val="EA9999"/>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ct val="100000"/>
              <a:buFont typeface="Arial"/>
              <a:buNone/>
            </a:pPr>
            <a:r>
              <a:rPr lang="en-US" sz="4529" b="0" i="0" u="none" strike="noStrike" cap="none">
                <a:solidFill>
                  <a:srgbClr val="F1C232"/>
                </a:solidFill>
                <a:latin typeface="Cambria"/>
                <a:ea typeface="Cambria"/>
                <a:cs typeface="Cambria"/>
                <a:sym typeface="Cambria"/>
              </a:rPr>
              <a:t>7CH 	-	Mr </a:t>
            </a:r>
            <a:r>
              <a:rPr lang="en-US" sz="4529">
                <a:solidFill>
                  <a:srgbClr val="F1C232"/>
                </a:solidFill>
                <a:latin typeface="Cambria"/>
                <a:ea typeface="Cambria"/>
                <a:cs typeface="Cambria"/>
                <a:sym typeface="Cambria"/>
              </a:rPr>
              <a:t>Reed</a:t>
            </a:r>
            <a:endParaRPr sz="4529" b="0" i="0" u="none" strike="noStrike" cap="none">
              <a:solidFill>
                <a:srgbClr val="F1C232"/>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ct val="100000"/>
              <a:buFont typeface="Arial"/>
              <a:buNone/>
            </a:pPr>
            <a:r>
              <a:rPr lang="en-US" sz="4529" b="0" i="0" u="none" strike="noStrike" cap="none">
                <a:solidFill>
                  <a:srgbClr val="B6D7A8"/>
                </a:solidFill>
                <a:latin typeface="Cambria"/>
                <a:ea typeface="Cambria"/>
                <a:cs typeface="Cambria"/>
                <a:sym typeface="Cambria"/>
              </a:rPr>
              <a:t>7FL 		-	M</a:t>
            </a:r>
            <a:r>
              <a:rPr lang="en-US" sz="4529">
                <a:solidFill>
                  <a:srgbClr val="B6D7A8"/>
                </a:solidFill>
                <a:latin typeface="Cambria"/>
                <a:ea typeface="Cambria"/>
                <a:cs typeface="Cambria"/>
                <a:sym typeface="Cambria"/>
              </a:rPr>
              <a:t>iss Mathews</a:t>
            </a:r>
            <a:endParaRPr sz="4529" b="0" i="0" u="none" strike="noStrike" cap="none">
              <a:solidFill>
                <a:srgbClr val="B6D7A8"/>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ct val="100000"/>
              <a:buFont typeface="Arial"/>
              <a:buNone/>
            </a:pPr>
            <a:r>
              <a:rPr lang="en-US" sz="4529" b="0" i="0" u="none" strike="noStrike" cap="none">
                <a:solidFill>
                  <a:srgbClr val="B6D7A8"/>
                </a:solidFill>
                <a:latin typeface="Cambria"/>
                <a:ea typeface="Cambria"/>
                <a:cs typeface="Cambria"/>
                <a:sym typeface="Cambria"/>
              </a:rPr>
              <a:t>7NI 		-	</a:t>
            </a:r>
            <a:r>
              <a:rPr lang="en-US" sz="4529">
                <a:solidFill>
                  <a:srgbClr val="B6D7A8"/>
                </a:solidFill>
                <a:latin typeface="Cambria"/>
                <a:ea typeface="Cambria"/>
                <a:cs typeface="Cambria"/>
                <a:sym typeface="Cambria"/>
              </a:rPr>
              <a:t>Dr Hunter</a:t>
            </a:r>
            <a:endParaRPr sz="4529" b="0" i="0" u="none" strike="noStrike" cap="none">
              <a:solidFill>
                <a:srgbClr val="B6D7A8"/>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ct val="100000"/>
              <a:buFont typeface="Arial"/>
              <a:buNone/>
            </a:pPr>
            <a:r>
              <a:rPr lang="en-US" sz="4529" b="0" i="0" u="none" strike="noStrike" cap="none">
                <a:solidFill>
                  <a:srgbClr val="A4C2F4"/>
                </a:solidFill>
                <a:latin typeface="Cambria"/>
                <a:ea typeface="Cambria"/>
                <a:cs typeface="Cambria"/>
                <a:sym typeface="Cambria"/>
              </a:rPr>
              <a:t>7NE		-	Miss </a:t>
            </a:r>
            <a:r>
              <a:rPr lang="en-US" sz="4529">
                <a:solidFill>
                  <a:srgbClr val="A4C2F4"/>
                </a:solidFill>
                <a:latin typeface="Cambria"/>
                <a:ea typeface="Cambria"/>
                <a:cs typeface="Cambria"/>
                <a:sym typeface="Cambria"/>
              </a:rPr>
              <a:t>Zou</a:t>
            </a:r>
            <a:endParaRPr sz="4529" b="0" i="0" u="none" strike="noStrike" cap="none">
              <a:solidFill>
                <a:srgbClr val="A4C2F4"/>
              </a:solidFill>
              <a:latin typeface="Cambria"/>
              <a:ea typeface="Cambria"/>
              <a:cs typeface="Cambria"/>
              <a:sym typeface="Cambria"/>
            </a:endParaRPr>
          </a:p>
          <a:p>
            <a:pPr marL="0" marR="0" lvl="0" indent="0" algn="l" rtl="0">
              <a:lnSpc>
                <a:spcPct val="100000"/>
              </a:lnSpc>
              <a:spcBef>
                <a:spcPts val="640"/>
              </a:spcBef>
              <a:spcAft>
                <a:spcPts val="0"/>
              </a:spcAft>
              <a:buClr>
                <a:schemeClr val="dk1"/>
              </a:buClr>
              <a:buSzPct val="100000"/>
              <a:buFont typeface="Arial"/>
              <a:buNone/>
            </a:pPr>
            <a:r>
              <a:rPr lang="en-US" sz="4529" b="0" i="0" u="none" strike="noStrike" cap="none">
                <a:solidFill>
                  <a:srgbClr val="A4C2F4"/>
                </a:solidFill>
                <a:latin typeface="Cambria"/>
                <a:ea typeface="Cambria"/>
                <a:cs typeface="Cambria"/>
                <a:sym typeface="Cambria"/>
              </a:rPr>
              <a:t>7MN	-	M</a:t>
            </a:r>
            <a:r>
              <a:rPr lang="en-US" sz="4529">
                <a:solidFill>
                  <a:srgbClr val="A4C2F4"/>
                </a:solidFill>
                <a:latin typeface="Cambria"/>
                <a:ea typeface="Cambria"/>
                <a:cs typeface="Cambria"/>
                <a:sym typeface="Cambria"/>
              </a:rPr>
              <a:t>rs Barnett</a:t>
            </a:r>
            <a:endParaRPr sz="4529" b="0" i="0" u="none" strike="noStrike" cap="none">
              <a:solidFill>
                <a:srgbClr val="A4C2F4"/>
              </a:solidFill>
              <a:latin typeface="Cambria"/>
              <a:ea typeface="Cambria"/>
              <a:cs typeface="Cambria"/>
              <a:sym typeface="Cambria"/>
            </a:endParaRPr>
          </a:p>
        </p:txBody>
      </p:sp>
      <p:sp>
        <p:nvSpPr>
          <p:cNvPr id="78" name="Google Shape;78;g3f02eeee162_0_0"/>
          <p:cNvSpPr txBox="1"/>
          <p:nvPr/>
        </p:nvSpPr>
        <p:spPr>
          <a:xfrm>
            <a:off x="5878100" y="2187175"/>
            <a:ext cx="2648100" cy="2462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700"/>
              <a:buFont typeface="Arial"/>
              <a:buNone/>
            </a:pPr>
            <a:r>
              <a:rPr lang="en-US" sz="3700" b="0" i="0" u="none" strike="noStrike" cap="none">
                <a:solidFill>
                  <a:srgbClr val="EA9999"/>
                </a:solidFill>
                <a:latin typeface="Cambria"/>
                <a:ea typeface="Cambria"/>
                <a:cs typeface="Cambria"/>
                <a:sym typeface="Cambria"/>
              </a:rPr>
              <a:t>Curie</a:t>
            </a:r>
            <a:endParaRPr sz="3700" b="0" i="0" u="none" strike="noStrike" cap="none">
              <a:solidFill>
                <a:srgbClr val="EA9999"/>
              </a:solidFill>
              <a:latin typeface="Cambria"/>
              <a:ea typeface="Cambria"/>
              <a:cs typeface="Cambria"/>
              <a:sym typeface="Cambria"/>
            </a:endParaRPr>
          </a:p>
          <a:p>
            <a:pPr marL="0" marR="0" lvl="0" indent="0" algn="l" rtl="0">
              <a:lnSpc>
                <a:spcPct val="100000"/>
              </a:lnSpc>
              <a:spcBef>
                <a:spcPts val="0"/>
              </a:spcBef>
              <a:spcAft>
                <a:spcPts val="0"/>
              </a:spcAft>
              <a:buClr>
                <a:srgbClr val="000000"/>
              </a:buClr>
              <a:buSzPts val="3700"/>
              <a:buFont typeface="Arial"/>
              <a:buNone/>
            </a:pPr>
            <a:r>
              <a:rPr lang="en-US" sz="3700" b="0" i="0" u="none" strike="noStrike" cap="none">
                <a:solidFill>
                  <a:srgbClr val="F1C232"/>
                </a:solidFill>
                <a:latin typeface="Cambria"/>
                <a:ea typeface="Cambria"/>
                <a:cs typeface="Cambria"/>
                <a:sym typeface="Cambria"/>
              </a:rPr>
              <a:t>Churchill</a:t>
            </a:r>
            <a:endParaRPr sz="3700" b="0" i="0" u="none" strike="noStrike" cap="none">
              <a:solidFill>
                <a:srgbClr val="F1C232"/>
              </a:solidFill>
              <a:latin typeface="Cambria"/>
              <a:ea typeface="Cambria"/>
              <a:cs typeface="Cambria"/>
              <a:sym typeface="Cambria"/>
            </a:endParaRPr>
          </a:p>
          <a:p>
            <a:pPr marL="0" marR="0" lvl="0" indent="0" algn="l" rtl="0">
              <a:lnSpc>
                <a:spcPct val="100000"/>
              </a:lnSpc>
              <a:spcBef>
                <a:spcPts val="0"/>
              </a:spcBef>
              <a:spcAft>
                <a:spcPts val="0"/>
              </a:spcAft>
              <a:buClr>
                <a:srgbClr val="000000"/>
              </a:buClr>
              <a:buSzPts val="3700"/>
              <a:buFont typeface="Arial"/>
              <a:buNone/>
            </a:pPr>
            <a:r>
              <a:rPr lang="en-US" sz="3700" b="0" i="0" u="none" strike="noStrike" cap="none">
                <a:solidFill>
                  <a:srgbClr val="B6D7A8"/>
                </a:solidFill>
                <a:latin typeface="Cambria"/>
                <a:ea typeface="Cambria"/>
                <a:cs typeface="Cambria"/>
                <a:sym typeface="Cambria"/>
              </a:rPr>
              <a:t>Nightingale</a:t>
            </a:r>
            <a:endParaRPr sz="3700" b="0" i="0" u="none" strike="noStrike" cap="none">
              <a:solidFill>
                <a:srgbClr val="B6D7A8"/>
              </a:solidFill>
              <a:latin typeface="Cambria"/>
              <a:ea typeface="Cambria"/>
              <a:cs typeface="Cambria"/>
              <a:sym typeface="Cambria"/>
            </a:endParaRPr>
          </a:p>
          <a:p>
            <a:pPr marL="0" marR="0" lvl="0" indent="0" algn="l" rtl="0">
              <a:lnSpc>
                <a:spcPct val="100000"/>
              </a:lnSpc>
              <a:spcBef>
                <a:spcPts val="0"/>
              </a:spcBef>
              <a:spcAft>
                <a:spcPts val="0"/>
              </a:spcAft>
              <a:buClr>
                <a:srgbClr val="000000"/>
              </a:buClr>
              <a:buSzPts val="3700"/>
              <a:buFont typeface="Arial"/>
              <a:buNone/>
            </a:pPr>
            <a:r>
              <a:rPr lang="en-US" sz="3700" b="0" i="0" u="none" strike="noStrike" cap="none">
                <a:solidFill>
                  <a:srgbClr val="A4C2F4"/>
                </a:solidFill>
                <a:latin typeface="Cambria"/>
                <a:ea typeface="Cambria"/>
                <a:cs typeface="Cambria"/>
                <a:sym typeface="Cambria"/>
              </a:rPr>
              <a:t>Mandela</a:t>
            </a:r>
            <a:endParaRPr sz="3700" b="0" i="0" u="none" strike="noStrike" cap="none">
              <a:solidFill>
                <a:srgbClr val="A4C2F4"/>
              </a:solidFill>
              <a:latin typeface="Cambria"/>
              <a:ea typeface="Cambria"/>
              <a:cs typeface="Cambria"/>
              <a:sym typeface="Cambria"/>
            </a:endParaRPr>
          </a:p>
        </p:txBody>
      </p:sp>
      <p:sp>
        <p:nvSpPr>
          <p:cNvPr id="79" name="Google Shape;79;g3f02eeee162_0_0"/>
          <p:cNvSpPr txBox="1"/>
          <p:nvPr/>
        </p:nvSpPr>
        <p:spPr>
          <a:xfrm>
            <a:off x="5514350" y="4750925"/>
            <a:ext cx="3375600" cy="18471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640"/>
              </a:spcBef>
              <a:spcAft>
                <a:spcPts val="0"/>
              </a:spcAft>
              <a:buClr>
                <a:srgbClr val="000000"/>
              </a:buClr>
              <a:buSzPts val="2700"/>
              <a:buFont typeface="Arial"/>
              <a:buNone/>
            </a:pPr>
            <a:r>
              <a:rPr lang="en-US" sz="2700" b="0" i="0" u="none" strike="noStrike" cap="none">
                <a:solidFill>
                  <a:schemeClr val="lt1"/>
                </a:solidFill>
                <a:latin typeface="Cambria"/>
                <a:ea typeface="Cambria"/>
                <a:cs typeface="Cambria"/>
                <a:sym typeface="Cambria"/>
              </a:rPr>
              <a:t>The Y7 will be in House tutor groups throughout their time at KAB. </a:t>
            </a:r>
            <a:endParaRPr sz="1400" b="0" i="0" u="none" strike="noStrike" cap="none">
              <a:solidFill>
                <a:schemeClr val="lt1"/>
              </a:solidFill>
              <a:latin typeface="Cambria"/>
              <a:ea typeface="Cambria"/>
              <a:cs typeface="Cambria"/>
              <a:sym typeface="Cambri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g2769e242e07_0_101"/>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85" name="Google Shape;85;g2769e242e07_0_101"/>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86" name="Google Shape;86;g2769e242e07_0_101"/>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87" name="Google Shape;87;g2769e242e07_0_10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88" name="Google Shape;88;g2769e242e07_0_10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89" name="Google Shape;89;g2769e242e07_0_10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90" name="Google Shape;90;g2769e242e07_0_101"/>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91" name="Google Shape;91;g2769e242e07_0_101"/>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92" name="Google Shape;92;g2769e242e07_0_101"/>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The Role of the </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Form </a:t>
            </a:r>
            <a:r>
              <a:rPr lang="en-US" sz="4000" b="1" i="0" u="none" strike="noStrike" cap="none">
                <a:solidFill>
                  <a:schemeClr val="lt1"/>
                </a:solidFill>
                <a:latin typeface="Cambria"/>
                <a:ea typeface="Cambria"/>
                <a:cs typeface="Cambria"/>
                <a:sym typeface="Cambria"/>
              </a:rPr>
              <a:t>Tutor and the YPL</a:t>
            </a:r>
            <a:endParaRPr sz="4000" b="1" i="0" u="none" strike="noStrike" cap="none">
              <a:solidFill>
                <a:schemeClr val="lt1"/>
              </a:solidFill>
              <a:latin typeface="Cambria"/>
              <a:ea typeface="Cambria"/>
              <a:cs typeface="Cambria"/>
              <a:sym typeface="Cambria"/>
            </a:endParaRPr>
          </a:p>
        </p:txBody>
      </p:sp>
      <p:sp>
        <p:nvSpPr>
          <p:cNvPr id="93" name="Google Shape;93;g2769e242e07_0_101"/>
          <p:cNvSpPr txBox="1"/>
          <p:nvPr/>
        </p:nvSpPr>
        <p:spPr>
          <a:xfrm>
            <a:off x="394350" y="2356013"/>
            <a:ext cx="8058300" cy="4207200"/>
          </a:xfrm>
          <a:prstGeom prst="rect">
            <a:avLst/>
          </a:prstGeom>
          <a:noFill/>
          <a:ln>
            <a:noFill/>
          </a:ln>
        </p:spPr>
        <p:txBody>
          <a:bodyPr spcFirstLastPara="1" wrap="square" lIns="91425" tIns="91425" rIns="91425" bIns="91425" anchor="t" anchorCtr="0">
            <a:spAutoFit/>
          </a:bodyPr>
          <a:lstStyle/>
          <a:p>
            <a:pPr marL="457200" marR="0" lvl="0" indent="0" algn="l" rtl="0">
              <a:lnSpc>
                <a:spcPct val="100000"/>
              </a:lnSpc>
              <a:spcBef>
                <a:spcPts val="640"/>
              </a:spcBef>
              <a:spcAft>
                <a:spcPts val="0"/>
              </a:spcAft>
              <a:buNone/>
            </a:pPr>
            <a:endParaRPr sz="3000">
              <a:solidFill>
                <a:schemeClr val="lt1"/>
              </a:solidFill>
              <a:latin typeface="Cambria"/>
              <a:ea typeface="Cambria"/>
              <a:cs typeface="Cambria"/>
              <a:sym typeface="Cambria"/>
            </a:endParaRPr>
          </a:p>
          <a:p>
            <a:pPr marL="457200" marR="0" lvl="0" indent="-419100" algn="l" rtl="0">
              <a:lnSpc>
                <a:spcPct val="100000"/>
              </a:lnSpc>
              <a:spcBef>
                <a:spcPts val="640"/>
              </a:spcBef>
              <a:spcAft>
                <a:spcPts val="0"/>
              </a:spcAft>
              <a:buClr>
                <a:schemeClr val="lt1"/>
              </a:buClr>
              <a:buSzPts val="3000"/>
              <a:buFont typeface="Cambria"/>
              <a:buChar char="•"/>
            </a:pPr>
            <a:r>
              <a:rPr lang="en-US" sz="3000" b="0" i="0" u="none" strike="noStrike" cap="none">
                <a:solidFill>
                  <a:schemeClr val="lt1"/>
                </a:solidFill>
                <a:latin typeface="Cambria"/>
                <a:ea typeface="Cambria"/>
                <a:cs typeface="Cambria"/>
                <a:sym typeface="Cambria"/>
              </a:rPr>
              <a:t>First point of contact for you and your child</a:t>
            </a:r>
            <a:endParaRPr sz="3000" b="0" i="0" u="none" strike="noStrike" cap="none">
              <a:solidFill>
                <a:schemeClr val="lt1"/>
              </a:solidFill>
              <a:latin typeface="Cambria"/>
              <a:ea typeface="Cambria"/>
              <a:cs typeface="Cambria"/>
              <a:sym typeface="Cambria"/>
            </a:endParaRPr>
          </a:p>
          <a:p>
            <a:pPr marL="457200" marR="0" lvl="0" indent="-419100" algn="l" rtl="0">
              <a:lnSpc>
                <a:spcPct val="100000"/>
              </a:lnSpc>
              <a:spcBef>
                <a:spcPts val="0"/>
              </a:spcBef>
              <a:spcAft>
                <a:spcPts val="0"/>
              </a:spcAft>
              <a:buClr>
                <a:schemeClr val="lt1"/>
              </a:buClr>
              <a:buSzPts val="3000"/>
              <a:buFont typeface="Cambria"/>
              <a:buChar char="•"/>
            </a:pPr>
            <a:r>
              <a:rPr lang="en-US" sz="3000" b="0" i="0" u="none" strike="noStrike" cap="none">
                <a:solidFill>
                  <a:schemeClr val="lt1"/>
                </a:solidFill>
                <a:latin typeface="Cambria"/>
                <a:ea typeface="Cambria"/>
                <a:cs typeface="Cambria"/>
                <a:sym typeface="Cambria"/>
              </a:rPr>
              <a:t>To support, guide and challenge</a:t>
            </a:r>
            <a:endParaRPr sz="3000" b="0" i="0" u="none" strike="noStrike" cap="none">
              <a:solidFill>
                <a:schemeClr val="lt1"/>
              </a:solidFill>
              <a:latin typeface="Cambria"/>
              <a:ea typeface="Cambria"/>
              <a:cs typeface="Cambria"/>
              <a:sym typeface="Cambria"/>
            </a:endParaRPr>
          </a:p>
          <a:p>
            <a:pPr marL="457200" marR="0" lvl="0" indent="-419100" algn="l" rtl="0">
              <a:lnSpc>
                <a:spcPct val="100000"/>
              </a:lnSpc>
              <a:spcBef>
                <a:spcPts val="0"/>
              </a:spcBef>
              <a:spcAft>
                <a:spcPts val="0"/>
              </a:spcAft>
              <a:buClr>
                <a:schemeClr val="lt1"/>
              </a:buClr>
              <a:buSzPts val="3000"/>
              <a:buFont typeface="Cambria"/>
              <a:buChar char="•"/>
            </a:pPr>
            <a:r>
              <a:rPr lang="en-US" sz="3000" b="0" i="0" u="none" strike="noStrike" cap="none">
                <a:solidFill>
                  <a:schemeClr val="lt1"/>
                </a:solidFill>
                <a:latin typeface="Cambria"/>
                <a:ea typeface="Cambria"/>
                <a:cs typeface="Cambria"/>
                <a:sym typeface="Cambria"/>
              </a:rPr>
              <a:t>Monitor attendance</a:t>
            </a:r>
            <a:endParaRPr sz="3000" b="0" i="0" u="none" strike="noStrike" cap="none">
              <a:solidFill>
                <a:schemeClr val="lt1"/>
              </a:solidFill>
              <a:latin typeface="Cambria"/>
              <a:ea typeface="Cambria"/>
              <a:cs typeface="Cambria"/>
              <a:sym typeface="Cambria"/>
            </a:endParaRPr>
          </a:p>
          <a:p>
            <a:pPr marL="457200" marR="0" lvl="0" indent="-419100" algn="l" rtl="0">
              <a:lnSpc>
                <a:spcPct val="100000"/>
              </a:lnSpc>
              <a:spcBef>
                <a:spcPts val="0"/>
              </a:spcBef>
              <a:spcAft>
                <a:spcPts val="0"/>
              </a:spcAft>
              <a:buClr>
                <a:schemeClr val="lt1"/>
              </a:buClr>
              <a:buSzPts val="3000"/>
              <a:buFont typeface="Cambria"/>
              <a:buChar char="•"/>
            </a:pPr>
            <a:r>
              <a:rPr lang="en-US" sz="3000" b="0" i="0" u="none" strike="noStrike" cap="none">
                <a:solidFill>
                  <a:schemeClr val="lt1"/>
                </a:solidFill>
                <a:latin typeface="Cambria"/>
                <a:ea typeface="Cambria"/>
                <a:cs typeface="Cambria"/>
                <a:sym typeface="Cambria"/>
              </a:rPr>
              <a:t>Monitor behaviour</a:t>
            </a:r>
            <a:endParaRPr sz="3000" b="0" i="0" u="none" strike="noStrike" cap="none">
              <a:solidFill>
                <a:schemeClr val="lt1"/>
              </a:solidFill>
              <a:latin typeface="Cambria"/>
              <a:ea typeface="Cambria"/>
              <a:cs typeface="Cambria"/>
              <a:sym typeface="Cambria"/>
            </a:endParaRPr>
          </a:p>
          <a:p>
            <a:pPr marL="457200" marR="0" lvl="0" indent="-419100" algn="l" rtl="0">
              <a:lnSpc>
                <a:spcPct val="100000"/>
              </a:lnSpc>
              <a:spcBef>
                <a:spcPts val="0"/>
              </a:spcBef>
              <a:spcAft>
                <a:spcPts val="0"/>
              </a:spcAft>
              <a:buClr>
                <a:schemeClr val="lt1"/>
              </a:buClr>
              <a:buSzPts val="3000"/>
              <a:buFont typeface="Cambria"/>
              <a:buChar char="•"/>
            </a:pPr>
            <a:r>
              <a:rPr lang="en-US" sz="3000" b="0" i="0" u="none" strike="noStrike" cap="none">
                <a:solidFill>
                  <a:schemeClr val="lt1"/>
                </a:solidFill>
                <a:latin typeface="Cambria"/>
                <a:ea typeface="Cambria"/>
                <a:cs typeface="Cambria"/>
                <a:sym typeface="Cambria"/>
              </a:rPr>
              <a:t>Monitor progress and attainment</a:t>
            </a:r>
            <a:endParaRPr sz="2600" b="0" i="0" u="none" strike="noStrike" cap="none">
              <a:solidFill>
                <a:schemeClr val="lt1"/>
              </a:solidFill>
              <a:latin typeface="Cambria"/>
              <a:ea typeface="Cambria"/>
              <a:cs typeface="Cambria"/>
              <a:sym typeface="Cambria"/>
            </a:endParaRPr>
          </a:p>
          <a:p>
            <a:pPr marL="457200" marR="0" lvl="0" indent="0" algn="l" rtl="0">
              <a:lnSpc>
                <a:spcPct val="100000"/>
              </a:lnSpc>
              <a:spcBef>
                <a:spcPts val="60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a:p>
            <a:pPr marL="0" marR="0" lvl="0" indent="457200" algn="l" rtl="0">
              <a:lnSpc>
                <a:spcPct val="100000"/>
              </a:lnSpc>
              <a:spcBef>
                <a:spcPts val="600"/>
              </a:spcBef>
              <a:spcAft>
                <a:spcPts val="0"/>
              </a:spcAft>
              <a:buClr>
                <a:srgbClr val="000000"/>
              </a:buClr>
              <a:buSzPts val="3000"/>
              <a:buFont typeface="Arial"/>
              <a:buNone/>
            </a:pPr>
            <a:endParaRPr sz="3000" b="0" i="0" u="none" strike="noStrike" cap="none">
              <a:solidFill>
                <a:schemeClr val="lt1"/>
              </a:solidFill>
              <a:latin typeface="Cambria"/>
              <a:ea typeface="Cambria"/>
              <a:cs typeface="Cambria"/>
              <a:sym typeface="Cambri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g3efdcdee92b_0_3"/>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99" name="Google Shape;99;g3efdcdee92b_0_3"/>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100" name="Google Shape;100;g3efdcdee92b_0_3"/>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101" name="Google Shape;101;g3efdcdee92b_0_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02" name="Google Shape;102;g3efdcdee92b_0_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03" name="Google Shape;103;g3efdcdee92b_0_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04" name="Google Shape;104;g3efdcdee92b_0_3"/>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5" name="Google Shape;105;g3efdcdee92b_0_3"/>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106" name="Google Shape;106;g3efdcdee92b_0_3"/>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House points</a:t>
            </a:r>
            <a:endParaRPr sz="4000" b="1" i="0" u="none" strike="noStrike" cap="none">
              <a:solidFill>
                <a:schemeClr val="lt1"/>
              </a:solidFill>
              <a:latin typeface="Cambria"/>
              <a:ea typeface="Cambria"/>
              <a:cs typeface="Cambria"/>
              <a:sym typeface="Cambria"/>
            </a:endParaRPr>
          </a:p>
        </p:txBody>
      </p:sp>
      <p:sp>
        <p:nvSpPr>
          <p:cNvPr id="107" name="Google Shape;107;g3efdcdee92b_0_3"/>
          <p:cNvSpPr txBox="1"/>
          <p:nvPr/>
        </p:nvSpPr>
        <p:spPr>
          <a:xfrm>
            <a:off x="155750" y="2263613"/>
            <a:ext cx="5328900" cy="3848100"/>
          </a:xfrm>
          <a:prstGeom prst="rect">
            <a:avLst/>
          </a:prstGeom>
          <a:noFill/>
          <a:ln>
            <a:noFill/>
          </a:ln>
        </p:spPr>
        <p:txBody>
          <a:bodyPr spcFirstLastPara="1" wrap="square" lIns="91425" tIns="91425" rIns="91425" bIns="91425" anchor="t" anchorCtr="0">
            <a:spAutoFit/>
          </a:bodyPr>
          <a:lstStyle/>
          <a:p>
            <a:pPr marL="457200" marR="0" lvl="0" indent="-444500" algn="l" rtl="0">
              <a:lnSpc>
                <a:spcPct val="100000"/>
              </a:lnSpc>
              <a:spcBef>
                <a:spcPts val="0"/>
              </a:spcBef>
              <a:spcAft>
                <a:spcPts val="0"/>
              </a:spcAft>
              <a:buClr>
                <a:schemeClr val="lt1"/>
              </a:buClr>
              <a:buSzPts val="3400"/>
              <a:buFont typeface="Cambria"/>
              <a:buChar char="●"/>
            </a:pPr>
            <a:r>
              <a:rPr lang="en-US" sz="3400" b="0" i="0" u="none" strike="noStrike" cap="none">
                <a:solidFill>
                  <a:schemeClr val="lt1"/>
                </a:solidFill>
                <a:latin typeface="Cambria"/>
                <a:ea typeface="Cambria"/>
                <a:cs typeface="Cambria"/>
                <a:sym typeface="Cambria"/>
              </a:rPr>
              <a:t>Aim to give out house points at a ratio of </a:t>
            </a:r>
            <a:r>
              <a:rPr lang="en-US" sz="3400" b="1" i="0" u="none" strike="noStrike" cap="none">
                <a:solidFill>
                  <a:schemeClr val="lt1"/>
                </a:solidFill>
                <a:latin typeface="Cambria"/>
                <a:ea typeface="Cambria"/>
                <a:cs typeface="Cambria"/>
                <a:sym typeface="Cambria"/>
              </a:rPr>
              <a:t>10:1</a:t>
            </a:r>
            <a:r>
              <a:rPr lang="en-US" sz="3400">
                <a:solidFill>
                  <a:schemeClr val="lt1"/>
                </a:solidFill>
                <a:latin typeface="Cambria"/>
                <a:ea typeface="Cambria"/>
                <a:cs typeface="Cambria"/>
                <a:sym typeface="Cambria"/>
              </a:rPr>
              <a:t> house</a:t>
            </a:r>
            <a:r>
              <a:rPr lang="en-US" sz="3400" b="0" i="0" u="none" strike="noStrike" cap="none">
                <a:solidFill>
                  <a:schemeClr val="lt1"/>
                </a:solidFill>
                <a:latin typeface="Cambria"/>
                <a:ea typeface="Cambria"/>
                <a:cs typeface="Cambria"/>
                <a:sym typeface="Cambria"/>
              </a:rPr>
              <a:t> to behaviour points</a:t>
            </a:r>
            <a:endParaRPr sz="3400" b="0" i="0" u="none" strike="noStrike" cap="none">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None/>
            </a:pPr>
            <a:endParaRPr sz="3400">
              <a:solidFill>
                <a:schemeClr val="lt1"/>
              </a:solidFill>
              <a:latin typeface="Cambria"/>
              <a:ea typeface="Cambria"/>
              <a:cs typeface="Cambria"/>
              <a:sym typeface="Cambria"/>
            </a:endParaRPr>
          </a:p>
          <a:p>
            <a:pPr marL="457200" marR="0" lvl="0" indent="-444500" algn="l" rtl="0">
              <a:lnSpc>
                <a:spcPct val="100000"/>
              </a:lnSpc>
              <a:spcBef>
                <a:spcPts val="0"/>
              </a:spcBef>
              <a:spcAft>
                <a:spcPts val="0"/>
              </a:spcAft>
              <a:buClr>
                <a:schemeClr val="lt1"/>
              </a:buClr>
              <a:buSzPts val="3400"/>
              <a:buFont typeface="Cambria"/>
              <a:buChar char="●"/>
            </a:pPr>
            <a:r>
              <a:rPr lang="en-US" sz="3400" b="0" i="0" u="none" strike="noStrike" cap="none">
                <a:solidFill>
                  <a:schemeClr val="lt1"/>
                </a:solidFill>
                <a:latin typeface="Cambria"/>
                <a:ea typeface="Cambria"/>
                <a:cs typeface="Cambria"/>
                <a:sym typeface="Cambria"/>
              </a:rPr>
              <a:t>One </a:t>
            </a:r>
            <a:r>
              <a:rPr lang="en-US" sz="3400" b="1" i="0" u="none" strike="noStrike" cap="none">
                <a:solidFill>
                  <a:schemeClr val="lt1"/>
                </a:solidFill>
                <a:latin typeface="Cambria"/>
                <a:ea typeface="Cambria"/>
                <a:cs typeface="Cambria"/>
                <a:sym typeface="Cambria"/>
              </a:rPr>
              <a:t>+3 </a:t>
            </a:r>
            <a:r>
              <a:rPr lang="en-US" sz="3400" b="1">
                <a:solidFill>
                  <a:schemeClr val="lt1"/>
                </a:solidFill>
                <a:latin typeface="Cambria"/>
                <a:ea typeface="Cambria"/>
                <a:cs typeface="Cambria"/>
                <a:sym typeface="Cambria"/>
              </a:rPr>
              <a:t>student of the lesson</a:t>
            </a:r>
            <a:r>
              <a:rPr lang="en-US" sz="3400" b="1" i="0" u="none" strike="noStrike" cap="none">
                <a:solidFill>
                  <a:schemeClr val="lt1"/>
                </a:solidFill>
                <a:latin typeface="Cambria"/>
                <a:ea typeface="Cambria"/>
                <a:cs typeface="Cambria"/>
                <a:sym typeface="Cambria"/>
              </a:rPr>
              <a:t> </a:t>
            </a:r>
            <a:r>
              <a:rPr lang="en-US" sz="3400" b="0" i="0" u="none" strike="noStrike" cap="none">
                <a:solidFill>
                  <a:schemeClr val="lt1"/>
                </a:solidFill>
                <a:latin typeface="Cambria"/>
                <a:ea typeface="Cambria"/>
                <a:cs typeface="Cambria"/>
                <a:sym typeface="Cambria"/>
              </a:rPr>
              <a:t>e</a:t>
            </a:r>
            <a:r>
              <a:rPr lang="en-US" sz="3400">
                <a:solidFill>
                  <a:schemeClr val="lt1"/>
                </a:solidFill>
                <a:latin typeface="Cambria"/>
                <a:ea typeface="Cambria"/>
                <a:cs typeface="Cambria"/>
                <a:sym typeface="Cambria"/>
              </a:rPr>
              <a:t>very</a:t>
            </a:r>
            <a:r>
              <a:rPr lang="en-US" sz="3400" b="0" i="0" u="none" strike="noStrike" cap="none">
                <a:solidFill>
                  <a:schemeClr val="lt1"/>
                </a:solidFill>
                <a:latin typeface="Cambria"/>
                <a:ea typeface="Cambria"/>
                <a:cs typeface="Cambria"/>
                <a:sym typeface="Cambria"/>
              </a:rPr>
              <a:t> lesson!</a:t>
            </a:r>
            <a:endParaRPr sz="3400" b="0" i="0" u="none" strike="noStrike" cap="none">
              <a:solidFill>
                <a:schemeClr val="lt1"/>
              </a:solidFill>
              <a:latin typeface="Cambria"/>
              <a:ea typeface="Cambria"/>
              <a:cs typeface="Cambria"/>
              <a:sym typeface="Cambria"/>
            </a:endParaRPr>
          </a:p>
        </p:txBody>
      </p:sp>
      <p:pic>
        <p:nvPicPr>
          <p:cNvPr id="108" name="Google Shape;108;g3efdcdee92b_0_3"/>
          <p:cNvPicPr preferRelativeResize="0"/>
          <p:nvPr/>
        </p:nvPicPr>
        <p:blipFill>
          <a:blip r:embed="rId4">
            <a:alphaModFix/>
          </a:blip>
          <a:stretch>
            <a:fillRect/>
          </a:stretch>
        </p:blipFill>
        <p:spPr>
          <a:xfrm>
            <a:off x="5692373" y="3349312"/>
            <a:ext cx="2884225" cy="125631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g2769e242e07_0_168"/>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114" name="Google Shape;114;g2769e242e07_0_168"/>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115" name="Google Shape;115;g2769e242e07_0_168"/>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116" name="Google Shape;116;g2769e242e07_0_16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17" name="Google Shape;117;g2769e242e07_0_16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18" name="Google Shape;118;g2769e242e07_0_16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19" name="Google Shape;119;g2769e242e07_0_168"/>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20" name="Google Shape;120;g2769e242e07_0_168"/>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121" name="Google Shape;121;g2769e242e07_0_168"/>
          <p:cNvSpPr txBox="1"/>
          <p:nvPr/>
        </p:nvSpPr>
        <p:spPr>
          <a:xfrm>
            <a:off x="1415800" y="321075"/>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Remarkable Routines</a:t>
            </a:r>
            <a:endParaRPr sz="4000" b="1" i="0" u="none" strike="noStrike" cap="none">
              <a:solidFill>
                <a:schemeClr val="lt1"/>
              </a:solidFill>
              <a:latin typeface="Cambria"/>
              <a:ea typeface="Cambria"/>
              <a:cs typeface="Cambria"/>
              <a:sym typeface="Cambria"/>
            </a:endParaRPr>
          </a:p>
        </p:txBody>
      </p:sp>
      <p:pic>
        <p:nvPicPr>
          <p:cNvPr id="122" name="Google Shape;122;g2769e242e07_0_168"/>
          <p:cNvPicPr preferRelativeResize="0"/>
          <p:nvPr/>
        </p:nvPicPr>
        <p:blipFill rotWithShape="1">
          <a:blip r:embed="rId4">
            <a:alphaModFix/>
          </a:blip>
          <a:srcRect b="11807"/>
          <a:stretch/>
        </p:blipFill>
        <p:spPr>
          <a:xfrm>
            <a:off x="2486025" y="1637026"/>
            <a:ext cx="3967375" cy="49461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g2769e242e07_0_183"/>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128" name="Google Shape;128;g2769e242e07_0_183"/>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129" name="Google Shape;129;g2769e242e07_0_183"/>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130" name="Google Shape;130;g2769e242e07_0_18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31" name="Google Shape;131;g2769e242e07_0_18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32" name="Google Shape;132;g2769e242e07_0_18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33" name="Google Shape;133;g2769e242e07_0_183"/>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34" name="Google Shape;134;g2769e242e07_0_183"/>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135" name="Google Shape;135;g2769e242e07_0_183"/>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Remarkable Routines</a:t>
            </a:r>
            <a:endParaRPr sz="4000" b="1" i="0" u="none" strike="noStrike" cap="none">
              <a:solidFill>
                <a:schemeClr val="lt1"/>
              </a:solidFill>
              <a:latin typeface="Cambria"/>
              <a:ea typeface="Cambria"/>
              <a:cs typeface="Cambria"/>
              <a:sym typeface="Cambria"/>
            </a:endParaRPr>
          </a:p>
        </p:txBody>
      </p:sp>
      <p:pic>
        <p:nvPicPr>
          <p:cNvPr id="136" name="Google Shape;136;g2769e242e07_0_183"/>
          <p:cNvPicPr preferRelativeResize="0"/>
          <p:nvPr/>
        </p:nvPicPr>
        <p:blipFill rotWithShape="1">
          <a:blip r:embed="rId4">
            <a:alphaModFix/>
          </a:blip>
          <a:srcRect/>
          <a:stretch/>
        </p:blipFill>
        <p:spPr>
          <a:xfrm>
            <a:off x="873850" y="2236425"/>
            <a:ext cx="7227512" cy="4005926"/>
          </a:xfrm>
          <a:prstGeom prst="rect">
            <a:avLst/>
          </a:prstGeom>
          <a:noFill/>
          <a:ln>
            <a:noFill/>
          </a:ln>
        </p:spPr>
      </p:pic>
      <p:sp>
        <p:nvSpPr>
          <p:cNvPr id="137" name="Google Shape;137;g2769e242e07_0_183"/>
          <p:cNvSpPr/>
          <p:nvPr/>
        </p:nvSpPr>
        <p:spPr>
          <a:xfrm>
            <a:off x="873850" y="5635600"/>
            <a:ext cx="3115200" cy="574800"/>
          </a:xfrm>
          <a:prstGeom prst="rect">
            <a:avLst/>
          </a:prstGeom>
          <a:solidFill>
            <a:srgbClr val="FDF8E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g2769e242e07_0_198"/>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143" name="Google Shape;143;g2769e242e07_0_198"/>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144" name="Google Shape;144;g2769e242e07_0_198"/>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145" name="Google Shape;145;g2769e242e07_0_19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46" name="Google Shape;146;g2769e242e07_0_19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47" name="Google Shape;147;g2769e242e07_0_19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48" name="Google Shape;148;g2769e242e07_0_198"/>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49" name="Google Shape;149;g2769e242e07_0_198"/>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150" name="Google Shape;150;g2769e242e07_0_198"/>
          <p:cNvSpPr txBox="1"/>
          <p:nvPr/>
        </p:nvSpPr>
        <p:spPr>
          <a:xfrm>
            <a:off x="1371675" y="246300"/>
            <a:ext cx="6400800" cy="977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Rewards</a:t>
            </a:r>
            <a:endParaRPr sz="4000" b="1" i="0" u="none" strike="noStrike" cap="none">
              <a:solidFill>
                <a:schemeClr val="lt1"/>
              </a:solidFill>
              <a:latin typeface="Cambria"/>
              <a:ea typeface="Cambria"/>
              <a:cs typeface="Cambria"/>
              <a:sym typeface="Cambria"/>
            </a:endParaRPr>
          </a:p>
        </p:txBody>
      </p:sp>
      <p:sp>
        <p:nvSpPr>
          <p:cNvPr id="151" name="Google Shape;151;g2769e242e07_0_198"/>
          <p:cNvSpPr txBox="1"/>
          <p:nvPr/>
        </p:nvSpPr>
        <p:spPr>
          <a:xfrm>
            <a:off x="461025" y="1340750"/>
            <a:ext cx="8222100" cy="5356500"/>
          </a:xfrm>
          <a:prstGeom prst="rect">
            <a:avLst/>
          </a:prstGeom>
          <a:noFill/>
          <a:ln>
            <a:noFill/>
          </a:ln>
        </p:spPr>
        <p:txBody>
          <a:bodyPr spcFirstLastPara="1" wrap="square" lIns="91425" tIns="91425" rIns="91425" bIns="91425" anchor="t" anchorCtr="0">
            <a:spAutoFit/>
          </a:bodyPr>
          <a:lstStyle/>
          <a:p>
            <a:pPr marL="914400" marR="0" lvl="1" indent="-406400" algn="l" rtl="0">
              <a:lnSpc>
                <a:spcPct val="100000"/>
              </a:lnSpc>
              <a:spcBef>
                <a:spcPts val="56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House c</a:t>
            </a:r>
            <a:r>
              <a:rPr lang="en-US" sz="2800" b="0" i="0" u="none" strike="noStrike" cap="none">
                <a:solidFill>
                  <a:schemeClr val="lt1"/>
                </a:solidFill>
                <a:latin typeface="Cambria"/>
                <a:ea typeface="Cambria"/>
                <a:cs typeface="Cambria"/>
                <a:sym typeface="Cambria"/>
              </a:rPr>
              <a:t>ertificates </a:t>
            </a:r>
            <a:r>
              <a:rPr lang="en-US" sz="2800">
                <a:solidFill>
                  <a:schemeClr val="lt1"/>
                </a:solidFill>
                <a:latin typeface="Cambria"/>
                <a:ea typeface="Cambria"/>
                <a:cs typeface="Cambria"/>
                <a:sym typeface="Cambria"/>
              </a:rPr>
              <a:t>and</a:t>
            </a:r>
            <a:r>
              <a:rPr lang="en-US" sz="2800" b="0" i="0" u="none" strike="noStrike" cap="none">
                <a:solidFill>
                  <a:schemeClr val="lt1"/>
                </a:solidFill>
                <a:latin typeface="Cambria"/>
                <a:ea typeface="Cambria"/>
                <a:cs typeface="Cambria"/>
                <a:sym typeface="Cambria"/>
              </a:rPr>
              <a:t> badges</a:t>
            </a:r>
            <a:endParaRPr sz="2800" b="0" i="0" u="none" strike="noStrike" cap="none">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House champion award</a:t>
            </a:r>
            <a:endParaRPr sz="2800" b="0" i="0" u="none" strike="noStrike" cap="none">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Celebration of Success assemblies</a:t>
            </a:r>
            <a:endParaRPr sz="2800" b="0" i="0" u="none" strike="noStrike" cap="none">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Postcards/Emails/Phone calls home</a:t>
            </a:r>
            <a:endParaRPr sz="2800" b="0" i="0" u="none" strike="noStrike" cap="none">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Values (Honesty, Faith and Courage) awards</a:t>
            </a:r>
            <a:endParaRPr sz="2800">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Reward incentive programmes - Fastrack lunch ticket, </a:t>
            </a:r>
            <a:r>
              <a:rPr lang="en-US" sz="2800">
                <a:solidFill>
                  <a:schemeClr val="lt1"/>
                </a:solidFill>
                <a:latin typeface="Cambria"/>
                <a:ea typeface="Cambria"/>
                <a:cs typeface="Cambria"/>
                <a:sym typeface="Cambria"/>
              </a:rPr>
              <a:t>breakfast rewards </a:t>
            </a:r>
            <a:endParaRPr sz="2800" b="0" i="0" u="none" strike="noStrike" cap="none">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YPL awards and reward mornings</a:t>
            </a:r>
            <a:endParaRPr sz="2800" b="0" i="0" u="none" strike="noStrike" cap="none">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Tutee of the half term</a:t>
            </a:r>
            <a:endParaRPr sz="2800" b="0" i="0" u="none" strike="noStrike" cap="none">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House</a:t>
            </a:r>
            <a:r>
              <a:rPr lang="en-US" sz="2800" b="0" i="0" u="none" strike="noStrike" cap="none">
                <a:solidFill>
                  <a:schemeClr val="lt1"/>
                </a:solidFill>
                <a:latin typeface="Cambria"/>
                <a:ea typeface="Cambria"/>
                <a:cs typeface="Cambria"/>
                <a:sym typeface="Cambria"/>
              </a:rPr>
              <a:t> champion visit to Golfplex</a:t>
            </a:r>
            <a:endParaRPr sz="2800">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Executive Principal Award</a:t>
            </a:r>
            <a:endParaRPr sz="2800">
              <a:solidFill>
                <a:schemeClr val="lt1"/>
              </a:solidFill>
              <a:latin typeface="Cambria"/>
              <a:ea typeface="Cambria"/>
              <a:cs typeface="Cambria"/>
              <a:sym typeface="Cambria"/>
            </a:endParaRPr>
          </a:p>
          <a:p>
            <a:pPr marL="914400" marR="0" lvl="1" indent="-406400" algn="l" rtl="0">
              <a:lnSpc>
                <a:spcPct val="100000"/>
              </a:lnSpc>
              <a:spcBef>
                <a:spcPts val="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Outstanding contribution Award</a:t>
            </a:r>
            <a:r>
              <a:rPr lang="en-US" sz="2800" b="0" i="0" u="none" strike="noStrike" cap="none">
                <a:solidFill>
                  <a:schemeClr val="dk1"/>
                </a:solidFill>
                <a:latin typeface="Arial"/>
                <a:ea typeface="Arial"/>
                <a:cs typeface="Arial"/>
                <a:sym typeface="Arial"/>
              </a:rPr>
              <a:t> </a:t>
            </a:r>
            <a:endParaRPr sz="2800" b="0" i="0" u="none" strike="noStrike" cap="none">
              <a:solidFill>
                <a:schemeClr val="lt1"/>
              </a:solidFill>
              <a:latin typeface="Cambria"/>
              <a:ea typeface="Cambria"/>
              <a:cs typeface="Cambria"/>
              <a:sym typeface="Cambria"/>
            </a:endParaRPr>
          </a:p>
        </p:txBody>
      </p:sp>
      <p:pic>
        <p:nvPicPr>
          <p:cNvPr id="152" name="Google Shape;152;g2769e242e07_0_198"/>
          <p:cNvPicPr preferRelativeResize="0"/>
          <p:nvPr/>
        </p:nvPicPr>
        <p:blipFill rotWithShape="1">
          <a:blip r:embed="rId4">
            <a:alphaModFix/>
          </a:blip>
          <a:srcRect/>
          <a:stretch/>
        </p:blipFill>
        <p:spPr>
          <a:xfrm rot="1275532">
            <a:off x="7005776" y="4746056"/>
            <a:ext cx="1596449" cy="188671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g2769e242e07_0_212"/>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158" name="Google Shape;158;g2769e242e07_0_212"/>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159" name="Google Shape;159;g2769e242e07_0_212"/>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160" name="Google Shape;160;g2769e242e07_0_21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61" name="Google Shape;161;g2769e242e07_0_21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62" name="Google Shape;162;g2769e242e07_0_21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63" name="Google Shape;163;g2769e242e07_0_212"/>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64" name="Google Shape;164;g2769e242e07_0_212"/>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165" name="Google Shape;165;g2769e242e07_0_212"/>
          <p:cNvSpPr txBox="1"/>
          <p:nvPr/>
        </p:nvSpPr>
        <p:spPr>
          <a:xfrm>
            <a:off x="1371675" y="19445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High standards and expectations for all</a:t>
            </a:r>
            <a:endParaRPr sz="2800" b="1" i="0" u="none" strike="noStrike" cap="none">
              <a:solidFill>
                <a:schemeClr val="lt1"/>
              </a:solidFill>
              <a:latin typeface="Cambria"/>
              <a:ea typeface="Cambria"/>
              <a:cs typeface="Cambria"/>
              <a:sym typeface="Cambria"/>
            </a:endParaRPr>
          </a:p>
        </p:txBody>
      </p:sp>
      <p:sp>
        <p:nvSpPr>
          <p:cNvPr id="166" name="Google Shape;166;g2769e242e07_0_212"/>
          <p:cNvSpPr txBox="1"/>
          <p:nvPr/>
        </p:nvSpPr>
        <p:spPr>
          <a:xfrm>
            <a:off x="141075" y="1636075"/>
            <a:ext cx="6400800" cy="144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640"/>
              </a:spcBef>
              <a:spcAft>
                <a:spcPts val="0"/>
              </a:spcAft>
              <a:buClr>
                <a:srgbClr val="000000"/>
              </a:buClr>
              <a:buSzPts val="2800"/>
              <a:buFont typeface="Arial"/>
              <a:buNone/>
            </a:pPr>
            <a:r>
              <a:rPr lang="en-US" sz="2800" b="0" i="0" u="none" strike="noStrike" cap="none">
                <a:solidFill>
                  <a:schemeClr val="lt1"/>
                </a:solidFill>
                <a:latin typeface="Cambria"/>
                <a:ea typeface="Cambria"/>
                <a:cs typeface="Cambria"/>
                <a:sym typeface="Cambria"/>
              </a:rPr>
              <a:t>Clear and consistent </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ts val="2800"/>
              <a:buFont typeface="Arial"/>
              <a:buNone/>
            </a:pPr>
            <a:r>
              <a:rPr lang="en-US" sz="2800" b="0" i="0" u="none" strike="noStrike" cap="none">
                <a:solidFill>
                  <a:schemeClr val="lt1"/>
                </a:solidFill>
                <a:latin typeface="Cambria"/>
                <a:ea typeface="Cambria"/>
                <a:cs typeface="Cambria"/>
                <a:sym typeface="Cambria"/>
              </a:rPr>
              <a:t>expectations</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ts val="2800"/>
              <a:buFont typeface="Arial"/>
              <a:buNone/>
            </a:pP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ts val="2800"/>
              <a:buFont typeface="Arial"/>
              <a:buNone/>
            </a:pPr>
            <a:endParaRPr sz="2800" b="0" i="0" u="none" strike="noStrike" cap="none">
              <a:solidFill>
                <a:schemeClr val="lt1"/>
              </a:solidFill>
              <a:latin typeface="Cambria"/>
              <a:ea typeface="Cambria"/>
              <a:cs typeface="Cambria"/>
              <a:sym typeface="Cambria"/>
            </a:endParaRPr>
          </a:p>
          <a:p>
            <a:pPr marL="457200" marR="0" lvl="0" indent="0" algn="l" rtl="0">
              <a:lnSpc>
                <a:spcPct val="100000"/>
              </a:lnSpc>
              <a:spcBef>
                <a:spcPts val="640"/>
              </a:spcBef>
              <a:spcAft>
                <a:spcPts val="0"/>
              </a:spcAft>
              <a:buClr>
                <a:srgbClr val="000000"/>
              </a:buClr>
              <a:buSzPts val="2800"/>
              <a:buFont typeface="Arial"/>
              <a:buNone/>
            </a:pPr>
            <a:r>
              <a:rPr lang="en-US" sz="2800" b="0" i="0" u="none" strike="noStrike" cap="none">
                <a:solidFill>
                  <a:schemeClr val="lt1"/>
                </a:solidFill>
                <a:latin typeface="Cambria"/>
                <a:ea typeface="Cambria"/>
                <a:cs typeface="Cambria"/>
                <a:sym typeface="Cambria"/>
              </a:rPr>
              <a:t>                 Please support us</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ts val="2800"/>
              <a:buFont typeface="Arial"/>
              <a:buNone/>
            </a:pP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ts val="2800"/>
              <a:buFont typeface="Arial"/>
              <a:buNone/>
            </a:pP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ts val="2800"/>
              <a:buFont typeface="Arial"/>
              <a:buNone/>
            </a:pPr>
            <a:r>
              <a:rPr lang="en-US" sz="2800" b="0" i="0" u="none" strike="noStrike" cap="none">
                <a:solidFill>
                  <a:schemeClr val="lt1"/>
                </a:solidFill>
                <a:latin typeface="Cambria"/>
                <a:ea typeface="Cambria"/>
                <a:cs typeface="Cambria"/>
                <a:sym typeface="Cambria"/>
              </a:rPr>
              <a:t>                             School and home </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640"/>
              </a:spcBef>
              <a:spcAft>
                <a:spcPts val="0"/>
              </a:spcAft>
              <a:buClr>
                <a:srgbClr val="000000"/>
              </a:buClr>
              <a:buSzPts val="2800"/>
              <a:buFont typeface="Arial"/>
              <a:buNone/>
            </a:pPr>
            <a:r>
              <a:rPr lang="en-US" sz="2800" b="0" i="0" u="none" strike="noStrike" cap="none">
                <a:solidFill>
                  <a:schemeClr val="lt1"/>
                </a:solidFill>
                <a:latin typeface="Cambria"/>
                <a:ea typeface="Cambria"/>
                <a:cs typeface="Cambria"/>
                <a:sym typeface="Cambria"/>
              </a:rPr>
              <a:t>                             must work together</a:t>
            </a:r>
            <a:endParaRPr sz="2800" b="0" i="0" u="none" strike="noStrike" cap="none">
              <a:solidFill>
                <a:schemeClr val="lt1"/>
              </a:solidFill>
              <a:latin typeface="Cambria"/>
              <a:ea typeface="Cambria"/>
              <a:cs typeface="Cambria"/>
              <a:sym typeface="Cambria"/>
            </a:endParaRPr>
          </a:p>
        </p:txBody>
      </p:sp>
      <p:pic>
        <p:nvPicPr>
          <p:cNvPr id="167" name="Google Shape;167;g2769e242e07_0_212"/>
          <p:cNvPicPr preferRelativeResize="0"/>
          <p:nvPr/>
        </p:nvPicPr>
        <p:blipFill rotWithShape="1">
          <a:blip r:embed="rId4">
            <a:alphaModFix/>
          </a:blip>
          <a:srcRect/>
          <a:stretch/>
        </p:blipFill>
        <p:spPr>
          <a:xfrm>
            <a:off x="4954598" y="3208552"/>
            <a:ext cx="1496325" cy="1537801"/>
          </a:xfrm>
          <a:prstGeom prst="rect">
            <a:avLst/>
          </a:prstGeom>
          <a:noFill/>
          <a:ln>
            <a:noFill/>
          </a:ln>
        </p:spPr>
      </p:pic>
      <p:pic>
        <p:nvPicPr>
          <p:cNvPr id="168" name="Google Shape;168;g2769e242e07_0_212"/>
          <p:cNvPicPr preferRelativeResize="0"/>
          <p:nvPr/>
        </p:nvPicPr>
        <p:blipFill rotWithShape="1">
          <a:blip r:embed="rId5">
            <a:alphaModFix/>
          </a:blip>
          <a:srcRect/>
          <a:stretch/>
        </p:blipFill>
        <p:spPr>
          <a:xfrm>
            <a:off x="5692975" y="4844136"/>
            <a:ext cx="1496325" cy="1252506"/>
          </a:xfrm>
          <a:prstGeom prst="rect">
            <a:avLst/>
          </a:prstGeom>
          <a:noFill/>
          <a:ln>
            <a:noFill/>
          </a:ln>
        </p:spPr>
      </p:pic>
      <p:pic>
        <p:nvPicPr>
          <p:cNvPr id="169" name="Google Shape;169;g2769e242e07_0_212"/>
          <p:cNvPicPr preferRelativeResize="0"/>
          <p:nvPr/>
        </p:nvPicPr>
        <p:blipFill rotWithShape="1">
          <a:blip r:embed="rId6">
            <a:alphaModFix/>
          </a:blip>
          <a:srcRect/>
          <a:stretch/>
        </p:blipFill>
        <p:spPr>
          <a:xfrm>
            <a:off x="7679775" y="4883400"/>
            <a:ext cx="1210175" cy="1173973"/>
          </a:xfrm>
          <a:prstGeom prst="rect">
            <a:avLst/>
          </a:prstGeom>
          <a:noFill/>
          <a:ln>
            <a:noFill/>
          </a:ln>
        </p:spPr>
      </p:pic>
      <p:pic>
        <p:nvPicPr>
          <p:cNvPr id="170" name="Google Shape;170;g2769e242e07_0_212"/>
          <p:cNvPicPr preferRelativeResize="0"/>
          <p:nvPr/>
        </p:nvPicPr>
        <p:blipFill rotWithShape="1">
          <a:blip r:embed="rId7">
            <a:alphaModFix/>
          </a:blip>
          <a:srcRect/>
          <a:stretch/>
        </p:blipFill>
        <p:spPr>
          <a:xfrm>
            <a:off x="7123275" y="5326275"/>
            <a:ext cx="556499" cy="634150"/>
          </a:xfrm>
          <a:prstGeom prst="rect">
            <a:avLst/>
          </a:prstGeom>
          <a:noFill/>
          <a:ln>
            <a:noFill/>
          </a:ln>
        </p:spPr>
      </p:pic>
      <p:pic>
        <p:nvPicPr>
          <p:cNvPr id="171" name="Google Shape;171;g2769e242e07_0_212"/>
          <p:cNvPicPr preferRelativeResize="0"/>
          <p:nvPr/>
        </p:nvPicPr>
        <p:blipFill rotWithShape="1">
          <a:blip r:embed="rId8">
            <a:alphaModFix/>
          </a:blip>
          <a:srcRect/>
          <a:stretch/>
        </p:blipFill>
        <p:spPr>
          <a:xfrm>
            <a:off x="3818288" y="1722950"/>
            <a:ext cx="1496325" cy="139979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2769e242e07_0_244"/>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177" name="Google Shape;177;g2769e242e07_0_244"/>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178" name="Google Shape;178;g2769e242e07_0_244"/>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179" name="Google Shape;179;g2769e242e07_0_244"/>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80" name="Google Shape;180;g2769e242e07_0_244"/>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81" name="Google Shape;181;g2769e242e07_0_244"/>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82" name="Google Shape;182;g2769e242e07_0_244"/>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83" name="Google Shape;183;g2769e242e07_0_244"/>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184" name="Google Shape;184;g2769e242e07_0_244"/>
          <p:cNvSpPr txBox="1"/>
          <p:nvPr/>
        </p:nvSpPr>
        <p:spPr>
          <a:xfrm>
            <a:off x="1371675" y="147675"/>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Mobile Phone Policy</a:t>
            </a:r>
            <a:endParaRPr sz="4000" b="1" i="0" u="none" strike="noStrike" cap="none">
              <a:solidFill>
                <a:schemeClr val="lt1"/>
              </a:solidFill>
              <a:latin typeface="Cambria"/>
              <a:ea typeface="Cambria"/>
              <a:cs typeface="Cambria"/>
              <a:sym typeface="Cambria"/>
            </a:endParaRPr>
          </a:p>
        </p:txBody>
      </p:sp>
      <p:sp>
        <p:nvSpPr>
          <p:cNvPr id="185" name="Google Shape;185;g2769e242e07_0_244"/>
          <p:cNvSpPr txBox="1"/>
          <p:nvPr/>
        </p:nvSpPr>
        <p:spPr>
          <a:xfrm>
            <a:off x="51525" y="821600"/>
            <a:ext cx="8222100" cy="5910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700"/>
              <a:buFont typeface="Arial"/>
              <a:buNone/>
            </a:pPr>
            <a:endParaRPr sz="31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Clr>
                <a:srgbClr val="000000"/>
              </a:buClr>
              <a:buSzPts val="2700"/>
              <a:buFont typeface="Arial"/>
              <a:buNone/>
            </a:pPr>
            <a:r>
              <a:rPr lang="en-US" sz="3100">
                <a:solidFill>
                  <a:schemeClr val="lt1"/>
                </a:solidFill>
                <a:latin typeface="Cambria"/>
                <a:ea typeface="Cambria"/>
                <a:cs typeface="Cambria"/>
                <a:sym typeface="Cambria"/>
              </a:rPr>
              <a:t>Our current policy already meets new government guidance. Mobile phones should be in bags and should not be seen or heard on academy site.</a:t>
            </a:r>
            <a:endParaRPr sz="31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Clr>
                <a:srgbClr val="000000"/>
              </a:buClr>
              <a:buSzPts val="2700"/>
              <a:buFont typeface="Arial"/>
              <a:buNone/>
            </a:pPr>
            <a:endParaRPr sz="31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Clr>
                <a:srgbClr val="000000"/>
              </a:buClr>
              <a:buSzPts val="2700"/>
              <a:buFont typeface="Arial"/>
              <a:buNone/>
            </a:pPr>
            <a:r>
              <a:rPr lang="en-US" sz="3100">
                <a:solidFill>
                  <a:schemeClr val="lt1"/>
                </a:solidFill>
                <a:latin typeface="Cambria"/>
                <a:ea typeface="Cambria"/>
                <a:cs typeface="Cambria"/>
                <a:sym typeface="Cambria"/>
              </a:rPr>
              <a:t>We are currently running a pilot for the collection of mobile phones at the start of the school day.</a:t>
            </a:r>
            <a:endParaRPr sz="31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Clr>
                <a:srgbClr val="000000"/>
              </a:buClr>
              <a:buSzPts val="2700"/>
              <a:buFont typeface="Arial"/>
              <a:buNone/>
            </a:pPr>
            <a:endParaRPr sz="31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Clr>
                <a:srgbClr val="000000"/>
              </a:buClr>
              <a:buSzPts val="2700"/>
              <a:buFont typeface="Arial"/>
              <a:buNone/>
            </a:pPr>
            <a:r>
              <a:rPr lang="en-US" sz="3100">
                <a:solidFill>
                  <a:schemeClr val="lt1"/>
                </a:solidFill>
                <a:latin typeface="Cambria"/>
                <a:ea typeface="Cambria"/>
                <a:cs typeface="Cambria"/>
                <a:sym typeface="Cambria"/>
              </a:rPr>
              <a:t>Any changes to policy will be clearly communicated to all parents/carers.</a:t>
            </a:r>
            <a:endParaRPr sz="3100">
              <a:solidFill>
                <a:schemeClr val="lt1"/>
              </a:solidFill>
              <a:latin typeface="Cambria"/>
              <a:ea typeface="Cambria"/>
              <a:cs typeface="Cambria"/>
              <a:sym typeface="Cambria"/>
            </a:endParaRPr>
          </a:p>
        </p:txBody>
      </p:sp>
      <p:pic>
        <p:nvPicPr>
          <p:cNvPr id="186" name="Google Shape;186;g2769e242e07_0_244"/>
          <p:cNvPicPr preferRelativeResize="0"/>
          <p:nvPr/>
        </p:nvPicPr>
        <p:blipFill rotWithShape="1">
          <a:blip r:embed="rId4">
            <a:alphaModFix/>
          </a:blip>
          <a:srcRect/>
          <a:stretch/>
        </p:blipFill>
        <p:spPr>
          <a:xfrm rot="1172374">
            <a:off x="7180524" y="5165073"/>
            <a:ext cx="1733723" cy="16959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2769e242e07_0_258"/>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192" name="Google Shape;192;g2769e242e07_0_258"/>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193" name="Google Shape;193;g2769e242e07_0_258"/>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194" name="Google Shape;194;g2769e242e07_0_25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95" name="Google Shape;195;g2769e242e07_0_25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96" name="Google Shape;196;g2769e242e07_0_258"/>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97" name="Google Shape;197;g2769e242e07_0_258"/>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98" name="Google Shape;198;g2769e242e07_0_258"/>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199" name="Google Shape;199;g2769e242e07_0_258"/>
          <p:cNvSpPr txBox="1"/>
          <p:nvPr/>
        </p:nvSpPr>
        <p:spPr>
          <a:xfrm>
            <a:off x="1366050" y="9765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1:1 Devices</a:t>
            </a:r>
            <a:endParaRPr sz="4000" b="1">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Chromebooks</a:t>
            </a:r>
            <a:endParaRPr sz="4000" b="1" i="0" u="none" strike="noStrike" cap="none">
              <a:solidFill>
                <a:schemeClr val="lt1"/>
              </a:solidFill>
              <a:latin typeface="Cambria"/>
              <a:ea typeface="Cambria"/>
              <a:cs typeface="Cambria"/>
              <a:sym typeface="Cambria"/>
            </a:endParaRPr>
          </a:p>
        </p:txBody>
      </p:sp>
      <p:sp>
        <p:nvSpPr>
          <p:cNvPr id="200" name="Google Shape;200;g2769e242e07_0_258"/>
          <p:cNvSpPr txBox="1"/>
          <p:nvPr/>
        </p:nvSpPr>
        <p:spPr>
          <a:xfrm>
            <a:off x="196125" y="1540338"/>
            <a:ext cx="7690500" cy="72045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US" sz="2400" b="0" i="1" u="none" strike="noStrike" cap="none">
                <a:solidFill>
                  <a:schemeClr val="lt1"/>
                </a:solidFill>
                <a:latin typeface="Cambria"/>
                <a:ea typeface="Cambria"/>
                <a:cs typeface="Cambria"/>
                <a:sym typeface="Cambria"/>
              </a:rPr>
              <a:t>Every student is expected to have access to a device </a:t>
            </a:r>
            <a:endParaRPr sz="2400" b="0" i="1"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chemeClr val="dk1"/>
              </a:buClr>
              <a:buSzPts val="3200"/>
              <a:buFont typeface="Arial"/>
              <a:buNone/>
            </a:pPr>
            <a:r>
              <a:rPr lang="en-US" sz="2400" b="0" i="1" u="none" strike="noStrike" cap="none">
                <a:solidFill>
                  <a:schemeClr val="lt1"/>
                </a:solidFill>
                <a:latin typeface="Cambria"/>
                <a:ea typeface="Cambria"/>
                <a:cs typeface="Cambria"/>
                <a:sym typeface="Cambria"/>
              </a:rPr>
              <a:t>in all of their lessons</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chemeClr val="lt1"/>
                </a:solidFill>
                <a:latin typeface="Cambria"/>
                <a:ea typeface="Cambria"/>
                <a:cs typeface="Cambria"/>
                <a:sym typeface="Cambria"/>
              </a:rPr>
              <a:t> 	</a:t>
            </a:r>
            <a:endParaRPr sz="2400" b="0" i="0" u="none" strike="noStrike" cap="none">
              <a:solidFill>
                <a:schemeClr val="lt1"/>
              </a:solidFill>
              <a:latin typeface="Cambria"/>
              <a:ea typeface="Cambria"/>
              <a:cs typeface="Cambria"/>
              <a:sym typeface="Cambria"/>
            </a:endParaRPr>
          </a:p>
          <a:p>
            <a:pPr marL="0" marR="0" lvl="0" indent="0" algn="l" rtl="0">
              <a:lnSpc>
                <a:spcPct val="100000"/>
              </a:lnSpc>
              <a:spcBef>
                <a:spcPts val="0"/>
              </a:spcBef>
              <a:spcAft>
                <a:spcPts val="0"/>
              </a:spcAft>
              <a:buClr>
                <a:srgbClr val="000000"/>
              </a:buClr>
              <a:buSzPts val="2400"/>
              <a:buFont typeface="Arial"/>
              <a:buNone/>
            </a:pPr>
            <a:r>
              <a:rPr lang="en-US" sz="2200" b="0" i="0" u="none" strike="noStrike" cap="none">
                <a:solidFill>
                  <a:schemeClr val="lt1"/>
                </a:solidFill>
                <a:latin typeface="Cambria"/>
                <a:ea typeface="Cambria"/>
                <a:cs typeface="Cambria"/>
                <a:sym typeface="Cambria"/>
              </a:rPr>
              <a:t>Ways to </a:t>
            </a:r>
            <a:r>
              <a:rPr lang="en-US" sz="2200" b="0" i="0" u="none" strike="noStrike" cap="none">
                <a:solidFill>
                  <a:schemeClr val="lt1"/>
                </a:solidFill>
                <a:latin typeface="Cambria"/>
                <a:ea typeface="Cambria"/>
                <a:cs typeface="Cambria"/>
                <a:sym typeface="Cambri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purchase</a:t>
            </a:r>
            <a:r>
              <a:rPr lang="en-US" sz="2200" b="0" i="0" u="none" strike="noStrike" cap="none">
                <a:solidFill>
                  <a:schemeClr val="lt1"/>
                </a:solidFill>
                <a:latin typeface="Cambria"/>
                <a:ea typeface="Cambria"/>
                <a:cs typeface="Cambria"/>
                <a:sym typeface="Cambria"/>
              </a:rPr>
              <a:t>:</a:t>
            </a:r>
            <a:endParaRPr sz="2200" b="0" i="0" u="none" strike="noStrike" cap="none">
              <a:solidFill>
                <a:schemeClr val="lt1"/>
              </a:solidFill>
              <a:latin typeface="Cambria"/>
              <a:ea typeface="Cambria"/>
              <a:cs typeface="Cambria"/>
              <a:sym typeface="Cambria"/>
            </a:endParaRPr>
          </a:p>
          <a:p>
            <a:pPr marL="457200" marR="0" lvl="0" indent="-368300" algn="l" rtl="0">
              <a:lnSpc>
                <a:spcPct val="100000"/>
              </a:lnSpc>
              <a:spcBef>
                <a:spcPts val="1000"/>
              </a:spcBef>
              <a:spcAft>
                <a:spcPts val="0"/>
              </a:spcAft>
              <a:buClr>
                <a:schemeClr val="lt1"/>
              </a:buClr>
              <a:buSzPts val="2200"/>
              <a:buFont typeface="Cambria"/>
              <a:buAutoNum type="arabicPeriod"/>
            </a:pPr>
            <a:r>
              <a:rPr lang="en-US" sz="2200" b="0" i="0" u="none" strike="noStrike" cap="none">
                <a:solidFill>
                  <a:schemeClr val="lt1"/>
                </a:solidFill>
                <a:latin typeface="Cambria"/>
                <a:ea typeface="Cambria"/>
                <a:cs typeface="Cambria"/>
                <a:sym typeface="Cambria"/>
              </a:rPr>
              <a:t>KAB Chromebook Scheme Package - A new Chromebook device, Comprehensive warranty and insurance, Google management licence</a:t>
            </a:r>
            <a:endParaRPr sz="2200" b="0" i="0" u="none" strike="noStrike" cap="none">
              <a:solidFill>
                <a:schemeClr val="lt1"/>
              </a:solidFill>
              <a:latin typeface="Cambria"/>
              <a:ea typeface="Cambria"/>
              <a:cs typeface="Cambria"/>
              <a:sym typeface="Cambria"/>
            </a:endParaRPr>
          </a:p>
          <a:p>
            <a:pPr marL="457200" marR="0" lvl="0" indent="-368300" algn="l" rtl="0">
              <a:lnSpc>
                <a:spcPct val="100000"/>
              </a:lnSpc>
              <a:spcBef>
                <a:spcPts val="1000"/>
              </a:spcBef>
              <a:spcAft>
                <a:spcPts val="0"/>
              </a:spcAft>
              <a:buClr>
                <a:schemeClr val="lt1"/>
              </a:buClr>
              <a:buSzPts val="2200"/>
              <a:buFont typeface="Cambria"/>
              <a:buAutoNum type="arabicPeriod"/>
            </a:pPr>
            <a:r>
              <a:rPr lang="en-US" sz="2200" b="0" i="0" u="none" strike="noStrike" cap="none">
                <a:solidFill>
                  <a:schemeClr val="lt1"/>
                </a:solidFill>
                <a:latin typeface="Cambria"/>
                <a:ea typeface="Cambria"/>
                <a:cs typeface="Cambria"/>
                <a:sym typeface="Cambria"/>
              </a:rPr>
              <a:t>Use of already owned chromebook or purchase from the high street. Please note that parents will be required to purchase a Google Management licence to use the device at school.</a:t>
            </a:r>
            <a:endParaRPr sz="2200" b="0" i="0" u="none" strike="noStrike" cap="none">
              <a:solidFill>
                <a:schemeClr val="lt1"/>
              </a:solidFill>
              <a:latin typeface="Cambria"/>
              <a:ea typeface="Cambria"/>
              <a:cs typeface="Cambria"/>
              <a:sym typeface="Cambria"/>
            </a:endParaRPr>
          </a:p>
          <a:p>
            <a:pPr marL="457200" marR="0" lvl="0" indent="0" algn="l" rtl="0">
              <a:lnSpc>
                <a:spcPct val="100000"/>
              </a:lnSpc>
              <a:spcBef>
                <a:spcPts val="1000"/>
              </a:spcBef>
              <a:spcAft>
                <a:spcPts val="0"/>
              </a:spcAft>
              <a:buNone/>
            </a:pPr>
            <a:endParaRPr sz="2200">
              <a:solidFill>
                <a:schemeClr val="lt1"/>
              </a:solidFill>
              <a:latin typeface="Cambria"/>
              <a:ea typeface="Cambria"/>
              <a:cs typeface="Cambria"/>
              <a:sym typeface="Cambria"/>
            </a:endParaRPr>
          </a:p>
          <a:p>
            <a:pPr marL="0" marR="0" lvl="0" indent="0" algn="l" rtl="0">
              <a:lnSpc>
                <a:spcPct val="115000"/>
              </a:lnSpc>
              <a:spcBef>
                <a:spcPts val="1000"/>
              </a:spcBef>
              <a:spcAft>
                <a:spcPts val="0"/>
              </a:spcAft>
              <a:buClr>
                <a:srgbClr val="000000"/>
              </a:buClr>
              <a:buSzPts val="2100"/>
              <a:buFont typeface="Arial"/>
              <a:buNone/>
            </a:pPr>
            <a:r>
              <a:rPr lang="en-US" sz="1800" b="0" i="1" u="none" strike="noStrike" cap="none">
                <a:solidFill>
                  <a:schemeClr val="lt1"/>
                </a:solidFill>
                <a:latin typeface="Cambria"/>
                <a:ea typeface="Cambria"/>
                <a:cs typeface="Cambria"/>
                <a:sym typeface="Cambria"/>
              </a:rPr>
              <a:t>For families in receipt of Free School Meals, financial support is available to support the cost of the scheme.</a:t>
            </a:r>
            <a:endParaRPr sz="1900" b="0" i="1" u="none" strike="noStrike" cap="none">
              <a:solidFill>
                <a:schemeClr val="lt1"/>
              </a:solidFill>
              <a:latin typeface="Cambria"/>
              <a:ea typeface="Cambria"/>
              <a:cs typeface="Cambria"/>
              <a:sym typeface="Cambria"/>
            </a:endParaRPr>
          </a:p>
          <a:p>
            <a:pPr marL="457200" marR="0" lvl="0" indent="0" algn="l" rtl="0">
              <a:lnSpc>
                <a:spcPct val="100000"/>
              </a:lnSpc>
              <a:spcBef>
                <a:spcPts val="1000"/>
              </a:spcBef>
              <a:spcAft>
                <a:spcPts val="0"/>
              </a:spcAft>
              <a:buClr>
                <a:srgbClr val="000000"/>
              </a:buClr>
              <a:buSzPts val="2700"/>
              <a:buFont typeface="Arial"/>
              <a:buNone/>
            </a:pPr>
            <a:endParaRPr sz="2700" b="0" i="0" u="none" strike="noStrike" cap="none">
              <a:solidFill>
                <a:schemeClr val="lt1"/>
              </a:solidFill>
              <a:latin typeface="Cambria"/>
              <a:ea typeface="Cambria"/>
              <a:cs typeface="Cambria"/>
              <a:sym typeface="Cambria"/>
            </a:endParaRPr>
          </a:p>
          <a:p>
            <a:pPr marL="457200" marR="0" lvl="0" indent="0" algn="l" rtl="0">
              <a:lnSpc>
                <a:spcPct val="100000"/>
              </a:lnSpc>
              <a:spcBef>
                <a:spcPts val="600"/>
              </a:spcBef>
              <a:spcAft>
                <a:spcPts val="0"/>
              </a:spcAft>
              <a:buClr>
                <a:srgbClr val="000000"/>
              </a:buClr>
              <a:buSzPts val="3600"/>
              <a:buFont typeface="Arial"/>
              <a:buNone/>
            </a:pPr>
            <a:endParaRPr sz="3600" b="0" i="0" u="none" strike="noStrike" cap="none">
              <a:solidFill>
                <a:schemeClr val="dk1"/>
              </a:solidFill>
              <a:latin typeface="Calibri"/>
              <a:ea typeface="Calibri"/>
              <a:cs typeface="Calibri"/>
              <a:sym typeface="Calibri"/>
            </a:endParaRPr>
          </a:p>
          <a:p>
            <a:pPr marL="0" marR="0" lvl="0" indent="457200" algn="l" rtl="0">
              <a:lnSpc>
                <a:spcPct val="100000"/>
              </a:lnSpc>
              <a:spcBef>
                <a:spcPts val="600"/>
              </a:spcBef>
              <a:spcAft>
                <a:spcPts val="0"/>
              </a:spcAft>
              <a:buClr>
                <a:srgbClr val="000000"/>
              </a:buClr>
              <a:buSzPts val="3000"/>
              <a:buFont typeface="Arial"/>
              <a:buNone/>
            </a:pPr>
            <a:endParaRPr sz="3000" b="0" i="0" u="none" strike="noStrike" cap="none">
              <a:solidFill>
                <a:schemeClr val="lt1"/>
              </a:solidFill>
              <a:latin typeface="Cambria"/>
              <a:ea typeface="Cambria"/>
              <a:cs typeface="Cambria"/>
              <a:sym typeface="Cambria"/>
            </a:endParaRPr>
          </a:p>
        </p:txBody>
      </p:sp>
      <p:pic>
        <p:nvPicPr>
          <p:cNvPr id="201" name="Google Shape;201;g2769e242e07_0_258"/>
          <p:cNvPicPr preferRelativeResize="0"/>
          <p:nvPr/>
        </p:nvPicPr>
        <p:blipFill rotWithShape="1">
          <a:blip r:embed="rId4">
            <a:alphaModFix/>
          </a:blip>
          <a:srcRect/>
          <a:stretch/>
        </p:blipFill>
        <p:spPr>
          <a:xfrm>
            <a:off x="7456175" y="5569894"/>
            <a:ext cx="1657350" cy="138455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g2769e242e07_0_272"/>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07" name="Google Shape;207;g2769e242e07_0_272"/>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08" name="Google Shape;208;g2769e242e07_0_272"/>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09" name="Google Shape;209;g2769e242e07_0_27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10" name="Google Shape;210;g2769e242e07_0_27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11" name="Google Shape;211;g2769e242e07_0_27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12" name="Google Shape;212;g2769e242e07_0_272"/>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13" name="Google Shape;213;g2769e242e07_0_272"/>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214" name="Google Shape;214;g2769e242e07_0_272"/>
          <p:cNvSpPr txBox="1"/>
          <p:nvPr/>
        </p:nvSpPr>
        <p:spPr>
          <a:xfrm>
            <a:off x="1330075" y="19445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Uniform</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chemeClr val="dk1"/>
              </a:buClr>
              <a:buSzPts val="1100"/>
              <a:buFont typeface="Arial"/>
              <a:buNone/>
            </a:pPr>
            <a:r>
              <a:rPr lang="en-US" sz="2600" b="0" i="1" u="none" strike="noStrike" cap="none">
                <a:solidFill>
                  <a:schemeClr val="lt1"/>
                </a:solidFill>
                <a:latin typeface="Cambria"/>
                <a:ea typeface="Cambria"/>
                <a:cs typeface="Cambria"/>
                <a:sym typeface="Cambria"/>
              </a:rPr>
              <a:t>Students are expected to wear their uniform correctly at all times exactly as per the policy.</a:t>
            </a:r>
            <a:endParaRPr sz="4000" b="0" i="0" u="none" strike="noStrike" cap="none">
              <a:solidFill>
                <a:schemeClr val="lt1"/>
              </a:solidFill>
              <a:latin typeface="Cambria"/>
              <a:ea typeface="Cambria"/>
              <a:cs typeface="Cambria"/>
              <a:sym typeface="Cambria"/>
            </a:endParaRPr>
          </a:p>
        </p:txBody>
      </p:sp>
      <p:sp>
        <p:nvSpPr>
          <p:cNvPr id="215" name="Google Shape;215;g2769e242e07_0_272"/>
          <p:cNvSpPr txBox="1"/>
          <p:nvPr/>
        </p:nvSpPr>
        <p:spPr>
          <a:xfrm>
            <a:off x="275225" y="1603500"/>
            <a:ext cx="5495100" cy="4853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600"/>
              <a:buFont typeface="Arial"/>
              <a:buNone/>
            </a:pPr>
            <a:endParaRPr sz="2600" b="0" i="1" u="none" strike="noStrike" cap="none">
              <a:solidFill>
                <a:schemeClr val="lt1"/>
              </a:solidFill>
              <a:latin typeface="Cambria"/>
              <a:ea typeface="Cambria"/>
              <a:cs typeface="Cambria"/>
              <a:sym typeface="Cambria"/>
            </a:endParaRPr>
          </a:p>
          <a:p>
            <a:pPr marL="457200" marR="0" lvl="0" indent="-393700" algn="l" rtl="0">
              <a:lnSpc>
                <a:spcPct val="100000"/>
              </a:lnSpc>
              <a:spcBef>
                <a:spcPts val="1000"/>
              </a:spcBef>
              <a:spcAft>
                <a:spcPts val="0"/>
              </a:spcAft>
              <a:buClr>
                <a:schemeClr val="lt1"/>
              </a:buClr>
              <a:buSzPts val="2600"/>
              <a:buFont typeface="Cambria"/>
              <a:buChar char="●"/>
            </a:pPr>
            <a:r>
              <a:rPr lang="en-US" sz="2600" b="0" i="0" u="none" strike="noStrike" cap="none">
                <a:solidFill>
                  <a:schemeClr val="lt1"/>
                </a:solidFill>
                <a:latin typeface="Cambria"/>
                <a:ea typeface="Cambria"/>
                <a:cs typeface="Cambria"/>
                <a:sym typeface="Cambria"/>
              </a:rPr>
              <a:t>Shirt/tie/blazer is compulsory</a:t>
            </a:r>
            <a:endParaRPr sz="2600" b="0" i="0" u="none" strike="noStrike" cap="none">
              <a:solidFill>
                <a:schemeClr val="lt1"/>
              </a:solidFill>
              <a:latin typeface="Cambria"/>
              <a:ea typeface="Cambria"/>
              <a:cs typeface="Cambria"/>
              <a:sym typeface="Cambria"/>
            </a:endParaRPr>
          </a:p>
          <a:p>
            <a:pPr marL="457200" marR="0" lvl="0" indent="-393700" algn="l" rtl="0">
              <a:lnSpc>
                <a:spcPct val="100000"/>
              </a:lnSpc>
              <a:spcBef>
                <a:spcPts val="0"/>
              </a:spcBef>
              <a:spcAft>
                <a:spcPts val="0"/>
              </a:spcAft>
              <a:buClr>
                <a:schemeClr val="lt1"/>
              </a:buClr>
              <a:buSzPts val="2600"/>
              <a:buFont typeface="Cambria"/>
              <a:buChar char="●"/>
            </a:pPr>
            <a:r>
              <a:rPr lang="en-US" sz="2600" b="0" i="0" u="none" strike="noStrike" cap="none">
                <a:solidFill>
                  <a:schemeClr val="lt1"/>
                </a:solidFill>
                <a:latin typeface="Cambria"/>
                <a:ea typeface="Cambria"/>
                <a:cs typeface="Cambria"/>
                <a:sym typeface="Cambria"/>
              </a:rPr>
              <a:t>Black Trousers or school skirt only  </a:t>
            </a:r>
            <a:endParaRPr sz="2600" b="0" i="0" u="none" strike="noStrike" cap="none">
              <a:solidFill>
                <a:schemeClr val="lt1"/>
              </a:solidFill>
              <a:latin typeface="Cambria"/>
              <a:ea typeface="Cambria"/>
              <a:cs typeface="Cambria"/>
              <a:sym typeface="Cambria"/>
            </a:endParaRPr>
          </a:p>
          <a:p>
            <a:pPr marL="457200" marR="0" lvl="0" indent="-393700" algn="l" rtl="0">
              <a:lnSpc>
                <a:spcPct val="100000"/>
              </a:lnSpc>
              <a:spcBef>
                <a:spcPts val="0"/>
              </a:spcBef>
              <a:spcAft>
                <a:spcPts val="0"/>
              </a:spcAft>
              <a:buClr>
                <a:schemeClr val="lt1"/>
              </a:buClr>
              <a:buSzPts val="2600"/>
              <a:buFont typeface="Cambria"/>
              <a:buChar char="●"/>
            </a:pPr>
            <a:r>
              <a:rPr lang="en-US" sz="2600" b="0" i="0" u="none" strike="noStrike" cap="none">
                <a:solidFill>
                  <a:schemeClr val="lt1"/>
                </a:solidFill>
                <a:latin typeface="Cambria"/>
                <a:ea typeface="Cambria"/>
                <a:cs typeface="Cambria"/>
                <a:sym typeface="Cambria"/>
              </a:rPr>
              <a:t>Skirts must be knee length or longer</a:t>
            </a:r>
            <a:endParaRPr sz="2600" b="0" i="0" u="none" strike="noStrike" cap="none">
              <a:solidFill>
                <a:schemeClr val="lt1"/>
              </a:solidFill>
              <a:latin typeface="Cambria"/>
              <a:ea typeface="Cambria"/>
              <a:cs typeface="Cambria"/>
              <a:sym typeface="Cambria"/>
            </a:endParaRPr>
          </a:p>
          <a:p>
            <a:pPr marL="457200" marR="0" lvl="0" indent="-393700" algn="l" rtl="0">
              <a:lnSpc>
                <a:spcPct val="100000"/>
              </a:lnSpc>
              <a:spcBef>
                <a:spcPts val="0"/>
              </a:spcBef>
              <a:spcAft>
                <a:spcPts val="0"/>
              </a:spcAft>
              <a:buClr>
                <a:schemeClr val="lt1"/>
              </a:buClr>
              <a:buSzPts val="2600"/>
              <a:buFont typeface="Cambria"/>
              <a:buChar char="●"/>
            </a:pPr>
            <a:r>
              <a:rPr lang="en-US" sz="2600" b="0" i="0" u="none" strike="noStrike" cap="none">
                <a:solidFill>
                  <a:schemeClr val="lt1"/>
                </a:solidFill>
                <a:latin typeface="Cambria"/>
                <a:ea typeface="Cambria"/>
                <a:cs typeface="Cambria"/>
                <a:sym typeface="Cambria"/>
              </a:rPr>
              <a:t>Plain black shoes which can be polished</a:t>
            </a:r>
            <a:endParaRPr sz="2600" b="0" i="0" u="none" strike="noStrike" cap="none">
              <a:solidFill>
                <a:schemeClr val="lt1"/>
              </a:solidFill>
              <a:latin typeface="Cambria"/>
              <a:ea typeface="Cambria"/>
              <a:cs typeface="Cambria"/>
              <a:sym typeface="Cambria"/>
            </a:endParaRPr>
          </a:p>
          <a:p>
            <a:pPr marL="457200" marR="0" lvl="0" indent="-393700" algn="l" rtl="0">
              <a:lnSpc>
                <a:spcPct val="100000"/>
              </a:lnSpc>
              <a:spcBef>
                <a:spcPts val="0"/>
              </a:spcBef>
              <a:spcAft>
                <a:spcPts val="0"/>
              </a:spcAft>
              <a:buClr>
                <a:schemeClr val="lt1"/>
              </a:buClr>
              <a:buSzPts val="2600"/>
              <a:buFont typeface="Cambria"/>
              <a:buChar char="●"/>
            </a:pPr>
            <a:r>
              <a:rPr lang="en-US" sz="2600" b="0" i="0" u="none" strike="noStrike" cap="none">
                <a:solidFill>
                  <a:schemeClr val="lt1"/>
                </a:solidFill>
                <a:latin typeface="Cambria"/>
                <a:ea typeface="Cambria"/>
                <a:cs typeface="Cambria"/>
                <a:sym typeface="Cambria"/>
              </a:rPr>
              <a:t>Plain black ankle/knee socks or tights</a:t>
            </a:r>
            <a:endParaRPr sz="3600" b="0" i="0" u="none" strike="noStrike" cap="none">
              <a:solidFill>
                <a:schemeClr val="dk1"/>
              </a:solidFill>
              <a:latin typeface="Calibri"/>
              <a:ea typeface="Calibri"/>
              <a:cs typeface="Calibri"/>
              <a:sym typeface="Calibri"/>
            </a:endParaRPr>
          </a:p>
          <a:p>
            <a:pPr marL="0" marR="0" lvl="0" indent="0" algn="l" rtl="0">
              <a:lnSpc>
                <a:spcPct val="100000"/>
              </a:lnSpc>
              <a:spcBef>
                <a:spcPts val="600"/>
              </a:spcBef>
              <a:spcAft>
                <a:spcPts val="0"/>
              </a:spcAft>
              <a:buClr>
                <a:srgbClr val="000000"/>
              </a:buClr>
              <a:buSzPts val="3000"/>
              <a:buFont typeface="Arial"/>
              <a:buNone/>
            </a:pPr>
            <a:endParaRPr sz="3000" b="0" i="0" u="none" strike="noStrike" cap="none">
              <a:solidFill>
                <a:schemeClr val="lt1"/>
              </a:solidFill>
              <a:latin typeface="Cambria"/>
              <a:ea typeface="Cambria"/>
              <a:cs typeface="Cambria"/>
              <a:sym typeface="Cambria"/>
            </a:endParaRPr>
          </a:p>
        </p:txBody>
      </p:sp>
      <p:pic>
        <p:nvPicPr>
          <p:cNvPr id="216" name="Google Shape;216;g2769e242e07_0_272"/>
          <p:cNvPicPr preferRelativeResize="0"/>
          <p:nvPr/>
        </p:nvPicPr>
        <p:blipFill rotWithShape="1">
          <a:blip r:embed="rId4">
            <a:alphaModFix/>
          </a:blip>
          <a:srcRect l="9597" r="12875"/>
          <a:stretch/>
        </p:blipFill>
        <p:spPr>
          <a:xfrm>
            <a:off x="5661175" y="2710311"/>
            <a:ext cx="2983600" cy="288639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g2769e242e07_0_287"/>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22" name="Google Shape;222;g2769e242e07_0_287"/>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23" name="Google Shape;223;g2769e242e07_0_287"/>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24" name="Google Shape;224;g2769e242e07_0_287"/>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25" name="Google Shape;225;g2769e242e07_0_287"/>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26" name="Google Shape;226;g2769e242e07_0_287"/>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27" name="Google Shape;227;g2769e242e07_0_287"/>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8" name="Google Shape;228;g2769e242e07_0_287"/>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229" name="Google Shape;229;g2769e242e07_0_287"/>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Uniform Stand</a:t>
            </a:r>
            <a:r>
              <a:rPr lang="en-US" sz="4000" b="1">
                <a:solidFill>
                  <a:schemeClr val="lt1"/>
                </a:solidFill>
                <a:latin typeface="Cambria"/>
                <a:ea typeface="Cambria"/>
                <a:cs typeface="Cambria"/>
                <a:sym typeface="Cambria"/>
              </a:rPr>
              <a:t>ards</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rgbClr val="000000"/>
              </a:buClr>
              <a:buSzPts val="4000"/>
              <a:buFont typeface="Arial"/>
              <a:buNone/>
            </a:pPr>
            <a:endParaRPr sz="4000" b="0" i="0" u="none" strike="noStrike" cap="none">
              <a:solidFill>
                <a:schemeClr val="lt1"/>
              </a:solidFill>
              <a:latin typeface="Cambria"/>
              <a:ea typeface="Cambria"/>
              <a:cs typeface="Cambria"/>
              <a:sym typeface="Cambria"/>
            </a:endParaRPr>
          </a:p>
        </p:txBody>
      </p:sp>
      <p:sp>
        <p:nvSpPr>
          <p:cNvPr id="230" name="Google Shape;230;g2769e242e07_0_287"/>
          <p:cNvSpPr txBox="1"/>
          <p:nvPr/>
        </p:nvSpPr>
        <p:spPr>
          <a:xfrm>
            <a:off x="340475" y="843675"/>
            <a:ext cx="7542900" cy="6162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1" u="none" strike="noStrike" cap="none">
              <a:solidFill>
                <a:schemeClr val="lt1"/>
              </a:solidFill>
              <a:latin typeface="Cambria"/>
              <a:ea typeface="Cambria"/>
              <a:cs typeface="Cambria"/>
              <a:sym typeface="Cambria"/>
            </a:endParaRPr>
          </a:p>
          <a:p>
            <a:pPr marL="457200" marR="0" lvl="0" indent="-400050" algn="l" rtl="0">
              <a:lnSpc>
                <a:spcPct val="100000"/>
              </a:lnSpc>
              <a:spcBef>
                <a:spcPts val="1000"/>
              </a:spcBef>
              <a:spcAft>
                <a:spcPts val="0"/>
              </a:spcAft>
              <a:buClr>
                <a:schemeClr val="lt1"/>
              </a:buClr>
              <a:buSzPts val="2700"/>
              <a:buFont typeface="Cambria"/>
              <a:buChar char="●"/>
            </a:pPr>
            <a:r>
              <a:rPr lang="en-US" sz="2700" b="0" i="0" u="none" strike="noStrike" cap="none">
                <a:solidFill>
                  <a:schemeClr val="lt1"/>
                </a:solidFill>
                <a:latin typeface="Cambria"/>
                <a:ea typeface="Cambria"/>
                <a:cs typeface="Cambria"/>
                <a:sym typeface="Cambria"/>
              </a:rPr>
              <a:t>No visible make-up and no nail varnish or false nails</a:t>
            </a:r>
            <a:endParaRPr sz="2700" b="0" i="0" u="none" strike="noStrike" cap="none">
              <a:solidFill>
                <a:schemeClr val="lt1"/>
              </a:solidFill>
              <a:latin typeface="Cambria"/>
              <a:ea typeface="Cambria"/>
              <a:cs typeface="Cambria"/>
              <a:sym typeface="Cambria"/>
            </a:endParaRPr>
          </a:p>
          <a:p>
            <a:pPr marL="457200" marR="0" lvl="0" indent="-400050" algn="l" rtl="0">
              <a:lnSpc>
                <a:spcPct val="100000"/>
              </a:lnSpc>
              <a:spcBef>
                <a:spcPts val="0"/>
              </a:spcBef>
              <a:spcAft>
                <a:spcPts val="0"/>
              </a:spcAft>
              <a:buClr>
                <a:schemeClr val="lt1"/>
              </a:buClr>
              <a:buSzPts val="2700"/>
              <a:buFont typeface="Cambria"/>
              <a:buChar char="●"/>
            </a:pPr>
            <a:r>
              <a:rPr lang="en-US" sz="2700" b="0" i="0" u="none" strike="noStrike" cap="none">
                <a:solidFill>
                  <a:schemeClr val="lt1"/>
                </a:solidFill>
                <a:latin typeface="Cambria"/>
                <a:ea typeface="Cambria"/>
                <a:cs typeface="Cambria"/>
                <a:sym typeface="Cambria"/>
              </a:rPr>
              <a:t>Jewellery – one pair of plain round gold or silver studs to be worn in the lobe of each ear.</a:t>
            </a:r>
            <a:endParaRPr sz="2700" b="0" i="0" u="none" strike="noStrike" cap="none">
              <a:solidFill>
                <a:schemeClr val="lt1"/>
              </a:solidFill>
              <a:latin typeface="Cambria"/>
              <a:ea typeface="Cambria"/>
              <a:cs typeface="Cambria"/>
              <a:sym typeface="Cambria"/>
            </a:endParaRPr>
          </a:p>
          <a:p>
            <a:pPr marL="457200" marR="0" lvl="0" indent="-400050" algn="l" rtl="0">
              <a:lnSpc>
                <a:spcPct val="100000"/>
              </a:lnSpc>
              <a:spcBef>
                <a:spcPts val="0"/>
              </a:spcBef>
              <a:spcAft>
                <a:spcPts val="0"/>
              </a:spcAft>
              <a:buClr>
                <a:schemeClr val="lt1"/>
              </a:buClr>
              <a:buSzPts val="2700"/>
              <a:buFont typeface="Cambria"/>
              <a:buChar char="●"/>
            </a:pPr>
            <a:r>
              <a:rPr lang="en-US" sz="2700" b="0" i="0" u="none" strike="noStrike" cap="none">
                <a:solidFill>
                  <a:schemeClr val="lt1"/>
                </a:solidFill>
                <a:latin typeface="Cambria"/>
                <a:ea typeface="Cambria"/>
                <a:cs typeface="Cambria"/>
                <a:sym typeface="Cambria"/>
              </a:rPr>
              <a:t>School bags must be dark, plain, logo free and large enough to hold A4 folders - not handbags</a:t>
            </a:r>
            <a:endParaRPr sz="2700" b="0" i="0" u="none" strike="noStrike" cap="none">
              <a:solidFill>
                <a:schemeClr val="lt1"/>
              </a:solidFill>
              <a:latin typeface="Cambria"/>
              <a:ea typeface="Cambria"/>
              <a:cs typeface="Cambria"/>
              <a:sym typeface="Cambria"/>
            </a:endParaRPr>
          </a:p>
          <a:p>
            <a:pPr marL="457200" marR="0" lvl="0" indent="-400050" algn="l" rtl="0">
              <a:lnSpc>
                <a:spcPct val="100000"/>
              </a:lnSpc>
              <a:spcBef>
                <a:spcPts val="0"/>
              </a:spcBef>
              <a:spcAft>
                <a:spcPts val="0"/>
              </a:spcAft>
              <a:buClr>
                <a:schemeClr val="lt1"/>
              </a:buClr>
              <a:buSzPts val="2700"/>
              <a:buFont typeface="Cambria"/>
              <a:buChar char="●"/>
            </a:pPr>
            <a:r>
              <a:rPr lang="en-US" sz="2700" b="0" i="0" u="none" strike="noStrike" cap="none">
                <a:solidFill>
                  <a:schemeClr val="lt1"/>
                </a:solidFill>
                <a:latin typeface="Cambria"/>
                <a:ea typeface="Cambria"/>
                <a:cs typeface="Cambria"/>
                <a:sym typeface="Cambria"/>
              </a:rPr>
              <a:t>No smart watches/fitbits may be worn</a:t>
            </a:r>
            <a:endParaRPr sz="2700" b="0" i="0" u="none" strike="noStrike" cap="none">
              <a:solidFill>
                <a:schemeClr val="lt1"/>
              </a:solidFill>
              <a:latin typeface="Cambria"/>
              <a:ea typeface="Cambria"/>
              <a:cs typeface="Cambria"/>
              <a:sym typeface="Cambria"/>
            </a:endParaRPr>
          </a:p>
          <a:p>
            <a:pPr marL="457200" marR="0" lvl="0" indent="-400050" algn="l" rtl="0">
              <a:lnSpc>
                <a:spcPct val="100000"/>
              </a:lnSpc>
              <a:spcBef>
                <a:spcPts val="0"/>
              </a:spcBef>
              <a:spcAft>
                <a:spcPts val="0"/>
              </a:spcAft>
              <a:buClr>
                <a:schemeClr val="lt1"/>
              </a:buClr>
              <a:buSzPts val="2700"/>
              <a:buFont typeface="Cambria"/>
              <a:buChar char="●"/>
            </a:pPr>
            <a:r>
              <a:rPr lang="en-US" sz="2700" b="0" i="0" u="none" strike="noStrike" cap="none">
                <a:solidFill>
                  <a:schemeClr val="lt1"/>
                </a:solidFill>
                <a:latin typeface="Cambria"/>
                <a:ea typeface="Cambria"/>
                <a:cs typeface="Cambria"/>
                <a:sym typeface="Cambria"/>
              </a:rPr>
              <a:t>No outdoor clothing to be worn in the building</a:t>
            </a:r>
            <a:endParaRPr sz="2700" b="0" i="0" u="none" strike="noStrike" cap="none">
              <a:solidFill>
                <a:schemeClr val="lt1"/>
              </a:solidFill>
              <a:latin typeface="Cambria"/>
              <a:ea typeface="Cambria"/>
              <a:cs typeface="Cambria"/>
              <a:sym typeface="Cambria"/>
            </a:endParaRPr>
          </a:p>
          <a:p>
            <a:pPr marL="457200" marR="0" lvl="0" indent="-400050" algn="l" rtl="0">
              <a:lnSpc>
                <a:spcPct val="100000"/>
              </a:lnSpc>
              <a:spcBef>
                <a:spcPts val="0"/>
              </a:spcBef>
              <a:spcAft>
                <a:spcPts val="0"/>
              </a:spcAft>
              <a:buClr>
                <a:schemeClr val="lt1"/>
              </a:buClr>
              <a:buSzPts val="2700"/>
              <a:buFont typeface="Cambria"/>
              <a:buChar char="●"/>
            </a:pPr>
            <a:r>
              <a:rPr lang="en-US" sz="2700" b="0" i="0" u="none" strike="noStrike" cap="none">
                <a:solidFill>
                  <a:schemeClr val="lt1"/>
                </a:solidFill>
                <a:latin typeface="Cambria"/>
                <a:ea typeface="Cambria"/>
                <a:cs typeface="Cambria"/>
                <a:sym typeface="Cambria"/>
              </a:rPr>
              <a:t>No extremes of hairstyle or colour </a:t>
            </a:r>
            <a:endParaRPr sz="2700" b="0" i="0" u="none" strike="noStrike" cap="none">
              <a:solidFill>
                <a:schemeClr val="lt1"/>
              </a:solidFill>
              <a:latin typeface="Cambria"/>
              <a:ea typeface="Cambria"/>
              <a:cs typeface="Cambria"/>
              <a:sym typeface="Cambria"/>
            </a:endParaRPr>
          </a:p>
          <a:p>
            <a:pPr marL="457200" marR="0" lvl="0" indent="-400050" algn="l" rtl="0">
              <a:lnSpc>
                <a:spcPct val="100000"/>
              </a:lnSpc>
              <a:spcBef>
                <a:spcPts val="0"/>
              </a:spcBef>
              <a:spcAft>
                <a:spcPts val="0"/>
              </a:spcAft>
              <a:buClr>
                <a:schemeClr val="lt1"/>
              </a:buClr>
              <a:buSzPts val="2700"/>
              <a:buFont typeface="Cambria"/>
              <a:buChar char="●"/>
            </a:pPr>
            <a:r>
              <a:rPr lang="en-US" sz="2700" b="0" i="0" u="none" strike="noStrike" cap="none">
                <a:solidFill>
                  <a:schemeClr val="lt1"/>
                </a:solidFill>
                <a:latin typeface="Cambria"/>
                <a:ea typeface="Cambria"/>
                <a:cs typeface="Cambria"/>
                <a:sym typeface="Cambria"/>
              </a:rPr>
              <a:t>Shoes - black polishable </a:t>
            </a:r>
            <a:endParaRPr sz="2700" b="0" i="0" u="none" strike="noStrike" cap="none">
              <a:solidFill>
                <a:schemeClr val="lt1"/>
              </a:solidFill>
              <a:latin typeface="Cambria"/>
              <a:ea typeface="Cambria"/>
              <a:cs typeface="Cambria"/>
              <a:sym typeface="Cambria"/>
            </a:endParaRPr>
          </a:p>
          <a:p>
            <a:pPr marL="0" marR="0" lvl="0" indent="0" algn="l" rtl="0">
              <a:lnSpc>
                <a:spcPct val="100000"/>
              </a:lnSpc>
              <a:spcBef>
                <a:spcPts val="0"/>
              </a:spcBef>
              <a:spcAft>
                <a:spcPts val="0"/>
              </a:spcAft>
              <a:buNone/>
            </a:pPr>
            <a:endParaRPr sz="2700">
              <a:solidFill>
                <a:schemeClr val="lt1"/>
              </a:solidFill>
              <a:latin typeface="Cambria"/>
              <a:ea typeface="Cambria"/>
              <a:cs typeface="Cambria"/>
              <a:sym typeface="Cambria"/>
            </a:endParaRPr>
          </a:p>
          <a:p>
            <a:pPr marL="0" marR="0" lvl="0" indent="0" algn="l" rtl="0">
              <a:lnSpc>
                <a:spcPct val="100000"/>
              </a:lnSpc>
              <a:spcBef>
                <a:spcPts val="0"/>
              </a:spcBef>
              <a:spcAft>
                <a:spcPts val="0"/>
              </a:spcAft>
              <a:buNone/>
            </a:pPr>
            <a:endParaRPr sz="2700">
              <a:solidFill>
                <a:schemeClr val="lt1"/>
              </a:solidFill>
              <a:latin typeface="Cambria"/>
              <a:ea typeface="Cambria"/>
              <a:cs typeface="Cambria"/>
              <a:sym typeface="Cambria"/>
            </a:endParaRPr>
          </a:p>
          <a:p>
            <a:pPr marL="0" lvl="0" indent="0" algn="ctr" rtl="0">
              <a:spcBef>
                <a:spcPts val="0"/>
              </a:spcBef>
              <a:spcAft>
                <a:spcPts val="0"/>
              </a:spcAft>
              <a:buNone/>
            </a:pPr>
            <a:r>
              <a:rPr lang="en-US" sz="2800">
                <a:solidFill>
                  <a:schemeClr val="lt1"/>
                </a:solidFill>
                <a:latin typeface="Cambria"/>
                <a:ea typeface="Cambria"/>
                <a:cs typeface="Cambria"/>
                <a:sym typeface="Cambria"/>
              </a:rPr>
              <a:t>(www.stevensons.co.uk)</a:t>
            </a:r>
            <a:endParaRPr sz="2500" b="0" i="0" u="none" strike="noStrike" cap="none">
              <a:solidFill>
                <a:schemeClr val="lt1"/>
              </a:solidFill>
              <a:latin typeface="Cambria"/>
              <a:ea typeface="Cambria"/>
              <a:cs typeface="Cambria"/>
              <a:sym typeface="Cambria"/>
            </a:endParaRPr>
          </a:p>
        </p:txBody>
      </p:sp>
      <p:pic>
        <p:nvPicPr>
          <p:cNvPr id="231" name="Google Shape;231;g2769e242e07_0_287"/>
          <p:cNvPicPr preferRelativeResize="0"/>
          <p:nvPr/>
        </p:nvPicPr>
        <p:blipFill rotWithShape="1">
          <a:blip r:embed="rId4">
            <a:alphaModFix/>
          </a:blip>
          <a:srcRect/>
          <a:stretch/>
        </p:blipFill>
        <p:spPr>
          <a:xfrm rot="1010997">
            <a:off x="7313639" y="4992452"/>
            <a:ext cx="1291899" cy="140977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g2769e242e07_0_302"/>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37" name="Google Shape;237;g2769e242e07_0_302"/>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38" name="Google Shape;238;g2769e242e07_0_302"/>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39" name="Google Shape;239;g2769e242e07_0_30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40" name="Google Shape;240;g2769e242e07_0_30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41" name="Google Shape;241;g2769e242e07_0_302"/>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42" name="Google Shape;242;g2769e242e07_0_302"/>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43" name="Google Shape;243;g2769e242e07_0_302"/>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244" name="Google Shape;244;g2769e242e07_0_302"/>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PE Kit</a:t>
            </a:r>
            <a:endParaRPr sz="4000" b="1" i="0" u="none" strike="noStrike" cap="none">
              <a:solidFill>
                <a:schemeClr val="lt1"/>
              </a:solidFill>
              <a:latin typeface="Cambria"/>
              <a:ea typeface="Cambria"/>
              <a:cs typeface="Cambria"/>
              <a:sym typeface="Cambria"/>
            </a:endParaRPr>
          </a:p>
        </p:txBody>
      </p:sp>
      <p:sp>
        <p:nvSpPr>
          <p:cNvPr id="245" name="Google Shape;245;g2769e242e07_0_302"/>
          <p:cNvSpPr txBox="1"/>
          <p:nvPr/>
        </p:nvSpPr>
        <p:spPr>
          <a:xfrm>
            <a:off x="166075" y="1046225"/>
            <a:ext cx="5495100" cy="55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600"/>
              <a:buFont typeface="Arial"/>
              <a:buNone/>
            </a:pPr>
            <a:endParaRPr sz="2600" b="0" i="1" u="none" strike="noStrike" cap="none">
              <a:solidFill>
                <a:schemeClr val="lt1"/>
              </a:solidFill>
              <a:latin typeface="Cambria"/>
              <a:ea typeface="Cambria"/>
              <a:cs typeface="Cambria"/>
              <a:sym typeface="Cambria"/>
            </a:endParaRPr>
          </a:p>
          <a:p>
            <a:pPr marL="0" marR="0" lvl="0" indent="0" algn="l" rtl="0">
              <a:lnSpc>
                <a:spcPct val="100000"/>
              </a:lnSpc>
              <a:spcBef>
                <a:spcPts val="1000"/>
              </a:spcBef>
              <a:spcAft>
                <a:spcPts val="0"/>
              </a:spcAft>
              <a:buClr>
                <a:srgbClr val="000000"/>
              </a:buClr>
              <a:buSzPts val="2800"/>
              <a:buFont typeface="Arial"/>
              <a:buNone/>
            </a:pPr>
            <a:r>
              <a:rPr lang="en-US" sz="2800" b="0" i="0" u="none" strike="noStrike" cap="none">
                <a:solidFill>
                  <a:schemeClr val="lt1"/>
                </a:solidFill>
                <a:latin typeface="Cambria"/>
                <a:ea typeface="Cambria"/>
                <a:cs typeface="Cambria"/>
                <a:sym typeface="Cambria"/>
              </a:rPr>
              <a:t>Students will get changed for PE/Dance</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480"/>
              </a:spcBef>
              <a:spcAft>
                <a:spcPts val="0"/>
              </a:spcAft>
              <a:buClr>
                <a:srgbClr val="000000"/>
              </a:buClr>
              <a:buSzPts val="2800"/>
              <a:buFont typeface="Arial"/>
              <a:buNone/>
            </a:pPr>
            <a:endParaRPr sz="2800" b="0" i="0" u="none" strike="noStrike" cap="none">
              <a:solidFill>
                <a:schemeClr val="lt1"/>
              </a:solidFill>
              <a:latin typeface="Cambria"/>
              <a:ea typeface="Cambria"/>
              <a:cs typeface="Cambria"/>
              <a:sym typeface="Cambria"/>
            </a:endParaRPr>
          </a:p>
          <a:p>
            <a:pPr marL="457200" marR="0" lvl="0" indent="-406400" algn="l" rtl="0">
              <a:lnSpc>
                <a:spcPct val="100000"/>
              </a:lnSpc>
              <a:spcBef>
                <a:spcPts val="48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B</a:t>
            </a:r>
            <a:r>
              <a:rPr lang="en-US" sz="2800" b="0" i="0" u="none" strike="noStrike" cap="none">
                <a:solidFill>
                  <a:schemeClr val="lt1"/>
                </a:solidFill>
                <a:latin typeface="Cambria"/>
                <a:ea typeface="Cambria"/>
                <a:cs typeface="Cambria"/>
                <a:sym typeface="Cambria"/>
              </a:rPr>
              <a:t>randed T-Sh</a:t>
            </a:r>
            <a:r>
              <a:rPr lang="en-US" sz="2800">
                <a:solidFill>
                  <a:schemeClr val="lt1"/>
                </a:solidFill>
                <a:latin typeface="Cambria"/>
                <a:ea typeface="Cambria"/>
                <a:cs typeface="Cambria"/>
                <a:sym typeface="Cambria"/>
              </a:rPr>
              <a:t>irt</a:t>
            </a:r>
            <a:endParaRPr sz="2800" b="0" i="0" u="none" strike="noStrike" cap="none">
              <a:solidFill>
                <a:schemeClr val="lt1"/>
              </a:solidFill>
              <a:latin typeface="Cambria"/>
              <a:ea typeface="Cambria"/>
              <a:cs typeface="Cambria"/>
              <a:sym typeface="Cambria"/>
            </a:endParaRPr>
          </a:p>
          <a:p>
            <a:pPr marL="457200" marR="0" lvl="0" indent="-406400" algn="l" rtl="0">
              <a:lnSpc>
                <a:spcPct val="100000"/>
              </a:lnSpc>
              <a:spcBef>
                <a:spcPts val="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Navy leggings</a:t>
            </a:r>
            <a:r>
              <a:rPr lang="en-US" sz="2800">
                <a:solidFill>
                  <a:schemeClr val="lt1"/>
                </a:solidFill>
                <a:latin typeface="Cambria"/>
                <a:ea typeface="Cambria"/>
                <a:cs typeface="Cambria"/>
                <a:sym typeface="Cambria"/>
              </a:rPr>
              <a:t> or </a:t>
            </a:r>
            <a:r>
              <a:rPr lang="en-US" sz="2800" b="0" i="0" u="none" strike="noStrike" cap="none">
                <a:solidFill>
                  <a:schemeClr val="lt1"/>
                </a:solidFill>
                <a:latin typeface="Cambria"/>
                <a:ea typeface="Cambria"/>
                <a:cs typeface="Cambria"/>
                <a:sym typeface="Cambria"/>
              </a:rPr>
              <a:t>shorts</a:t>
            </a:r>
            <a:endParaRPr sz="2800" b="0" i="0" u="none" strike="noStrike" cap="none">
              <a:solidFill>
                <a:schemeClr val="lt1"/>
              </a:solidFill>
              <a:latin typeface="Cambria"/>
              <a:ea typeface="Cambria"/>
              <a:cs typeface="Cambria"/>
              <a:sym typeface="Cambria"/>
            </a:endParaRPr>
          </a:p>
          <a:p>
            <a:pPr marL="457200" marR="0" lvl="0" indent="-406400" algn="l" rtl="0">
              <a:lnSpc>
                <a:spcPct val="100000"/>
              </a:lnSpc>
              <a:spcBef>
                <a:spcPts val="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Navy zip neck jumper (not a jacket or hoody)</a:t>
            </a:r>
            <a:endParaRPr sz="28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None/>
            </a:pPr>
            <a:endParaRPr sz="28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None/>
            </a:pPr>
            <a:endParaRPr sz="2800">
              <a:solidFill>
                <a:schemeClr val="lt1"/>
              </a:solidFill>
              <a:latin typeface="Cambria"/>
              <a:ea typeface="Cambria"/>
              <a:cs typeface="Cambria"/>
              <a:sym typeface="Cambria"/>
            </a:endParaRPr>
          </a:p>
          <a:p>
            <a:pPr marL="457200" marR="0" lvl="0" indent="0" algn="l" rtl="0">
              <a:lnSpc>
                <a:spcPct val="100000"/>
              </a:lnSpc>
              <a:spcBef>
                <a:spcPts val="0"/>
              </a:spcBef>
              <a:spcAft>
                <a:spcPts val="0"/>
              </a:spcAft>
              <a:buNone/>
            </a:pPr>
            <a:endParaRPr sz="2800">
              <a:solidFill>
                <a:schemeClr val="lt1"/>
              </a:solidFill>
              <a:latin typeface="Cambria"/>
              <a:ea typeface="Cambria"/>
              <a:cs typeface="Cambria"/>
              <a:sym typeface="Cambria"/>
            </a:endParaRPr>
          </a:p>
          <a:p>
            <a:pPr marL="0" marR="0" lvl="0" indent="0" algn="ctr" rtl="0">
              <a:lnSpc>
                <a:spcPct val="100000"/>
              </a:lnSpc>
              <a:spcBef>
                <a:spcPts val="0"/>
              </a:spcBef>
              <a:spcAft>
                <a:spcPts val="0"/>
              </a:spcAft>
              <a:buNone/>
            </a:pPr>
            <a:r>
              <a:rPr lang="en-US" sz="2800">
                <a:solidFill>
                  <a:schemeClr val="lt1"/>
                </a:solidFill>
                <a:latin typeface="Cambria"/>
                <a:ea typeface="Cambria"/>
                <a:cs typeface="Cambria"/>
                <a:sym typeface="Cambria"/>
              </a:rPr>
              <a:t>www.stevensons.co.uk</a:t>
            </a:r>
            <a:endParaRPr sz="3000" b="0" i="0" u="none" strike="noStrike" cap="none">
              <a:solidFill>
                <a:schemeClr val="lt1"/>
              </a:solidFill>
              <a:latin typeface="Cambria"/>
              <a:ea typeface="Cambria"/>
              <a:cs typeface="Cambria"/>
              <a:sym typeface="Cambria"/>
            </a:endParaRPr>
          </a:p>
        </p:txBody>
      </p:sp>
      <p:pic>
        <p:nvPicPr>
          <p:cNvPr id="246" name="Google Shape;246;g2769e242e07_0_302"/>
          <p:cNvPicPr preferRelativeResize="0"/>
          <p:nvPr/>
        </p:nvPicPr>
        <p:blipFill rotWithShape="1">
          <a:blip r:embed="rId4">
            <a:alphaModFix/>
          </a:blip>
          <a:srcRect l="17523" t="2524" r="16122" b="2516"/>
          <a:stretch/>
        </p:blipFill>
        <p:spPr>
          <a:xfrm>
            <a:off x="5741797" y="2021891"/>
            <a:ext cx="3308894" cy="355122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g3f02eeee162_0_16"/>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52" name="Google Shape;252;g3f02eeee162_0_16"/>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53" name="Google Shape;253;g3f02eeee162_0_16"/>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54" name="Google Shape;254;g3f02eeee162_0_16"/>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55" name="Google Shape;255;g3f02eeee162_0_16"/>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56" name="Google Shape;256;g3f02eeee162_0_16"/>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57" name="Google Shape;257;g3f02eeee162_0_16"/>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58" name="Google Shape;258;g3f02eeee162_0_16"/>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259" name="Google Shape;259;g3f02eeee162_0_16"/>
          <p:cNvSpPr txBox="1"/>
          <p:nvPr/>
        </p:nvSpPr>
        <p:spPr>
          <a:xfrm>
            <a:off x="1371675" y="194450"/>
            <a:ext cx="6400800" cy="1442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4000"/>
              <a:buFont typeface="Arial"/>
              <a:buNone/>
            </a:pPr>
            <a:r>
              <a:rPr lang="en-US" sz="4000" b="1">
                <a:solidFill>
                  <a:schemeClr val="lt1"/>
                </a:solidFill>
                <a:latin typeface="Cambria"/>
                <a:ea typeface="Cambria"/>
                <a:cs typeface="Cambria"/>
                <a:sym typeface="Cambria"/>
              </a:rPr>
              <a:t>Attendance Matters</a:t>
            </a:r>
            <a:endParaRPr sz="4000" b="1">
              <a:solidFill>
                <a:schemeClr val="lt1"/>
              </a:solidFill>
              <a:latin typeface="Cambria"/>
              <a:ea typeface="Cambria"/>
              <a:cs typeface="Cambria"/>
              <a:sym typeface="Cambria"/>
            </a:endParaRPr>
          </a:p>
          <a:p>
            <a:pPr marL="0" lvl="0" indent="0" algn="ctr" rtl="0">
              <a:spcBef>
                <a:spcPts val="0"/>
              </a:spcBef>
              <a:spcAft>
                <a:spcPts val="0"/>
              </a:spcAft>
              <a:buClr>
                <a:schemeClr val="dk1"/>
              </a:buClr>
              <a:buSzPts val="2800"/>
              <a:buFont typeface="Arial"/>
              <a:buNone/>
            </a:pPr>
            <a:r>
              <a:rPr lang="en-US" sz="3400" b="1">
                <a:solidFill>
                  <a:schemeClr val="lt1"/>
                </a:solidFill>
                <a:latin typeface="Cambria"/>
                <a:ea typeface="Cambria"/>
                <a:cs typeface="Cambria"/>
                <a:sym typeface="Cambria"/>
              </a:rPr>
              <a:t>97%+</a:t>
            </a:r>
            <a:endParaRPr sz="4600" b="1">
              <a:solidFill>
                <a:schemeClr val="lt1"/>
              </a:solidFill>
              <a:latin typeface="Cambria"/>
              <a:ea typeface="Cambria"/>
              <a:cs typeface="Cambria"/>
              <a:sym typeface="Cambria"/>
            </a:endParaRPr>
          </a:p>
        </p:txBody>
      </p:sp>
      <p:pic>
        <p:nvPicPr>
          <p:cNvPr id="260" name="Google Shape;260;g3f02eeee162_0_16"/>
          <p:cNvPicPr preferRelativeResize="0"/>
          <p:nvPr/>
        </p:nvPicPr>
        <p:blipFill rotWithShape="1">
          <a:blip r:embed="rId4">
            <a:alphaModFix/>
          </a:blip>
          <a:srcRect/>
          <a:stretch/>
        </p:blipFill>
        <p:spPr>
          <a:xfrm rot="23">
            <a:off x="169313" y="226549"/>
            <a:ext cx="1752574" cy="1482622"/>
          </a:xfrm>
          <a:prstGeom prst="rect">
            <a:avLst/>
          </a:prstGeom>
          <a:noFill/>
          <a:ln>
            <a:noFill/>
          </a:ln>
        </p:spPr>
      </p:pic>
      <p:pic>
        <p:nvPicPr>
          <p:cNvPr id="261" name="Google Shape;261;g3f02eeee162_0_16"/>
          <p:cNvPicPr preferRelativeResize="0"/>
          <p:nvPr/>
        </p:nvPicPr>
        <p:blipFill>
          <a:blip r:embed="rId5">
            <a:alphaModFix/>
          </a:blip>
          <a:stretch>
            <a:fillRect/>
          </a:stretch>
        </p:blipFill>
        <p:spPr>
          <a:xfrm>
            <a:off x="1218476" y="1962176"/>
            <a:ext cx="6461293" cy="42697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g2769e242e07_0_420"/>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67" name="Google Shape;267;g2769e242e07_0_420"/>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68" name="Google Shape;268;g2769e242e07_0_420"/>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69" name="Google Shape;269;g2769e242e07_0_42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70" name="Google Shape;270;g2769e242e07_0_42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71" name="Google Shape;271;g2769e242e07_0_42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72" name="Google Shape;272;g2769e242e07_0_420"/>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73" name="Google Shape;273;g2769e242e07_0_420"/>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274" name="Google Shape;274;g2769e242e07_0_420"/>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Timings of </a:t>
            </a:r>
            <a:r>
              <a:rPr lang="en-US" sz="4000" b="1">
                <a:solidFill>
                  <a:schemeClr val="lt1"/>
                </a:solidFill>
                <a:latin typeface="Cambria"/>
                <a:ea typeface="Cambria"/>
                <a:cs typeface="Cambria"/>
                <a:sym typeface="Cambria"/>
              </a:rPr>
              <a:t>our</a:t>
            </a:r>
            <a:r>
              <a:rPr lang="en-US" sz="4000" b="1" i="0" u="none" strike="noStrike" cap="none">
                <a:solidFill>
                  <a:schemeClr val="lt1"/>
                </a:solidFill>
                <a:latin typeface="Cambria"/>
                <a:ea typeface="Cambria"/>
                <a:cs typeface="Cambria"/>
                <a:sym typeface="Cambria"/>
              </a:rPr>
              <a:t> School Day</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rgbClr val="000000"/>
              </a:buClr>
              <a:buSzPts val="4000"/>
              <a:buFont typeface="Arial"/>
              <a:buNone/>
            </a:pPr>
            <a:endParaRPr sz="4000" b="0" i="0" u="none" strike="noStrike" cap="none">
              <a:solidFill>
                <a:schemeClr val="lt1"/>
              </a:solidFill>
              <a:latin typeface="Cambria"/>
              <a:ea typeface="Cambria"/>
              <a:cs typeface="Cambria"/>
              <a:sym typeface="Cambria"/>
            </a:endParaRPr>
          </a:p>
        </p:txBody>
      </p:sp>
      <p:pic>
        <p:nvPicPr>
          <p:cNvPr id="275" name="Google Shape;275;g2769e242e07_0_420"/>
          <p:cNvPicPr preferRelativeResize="0"/>
          <p:nvPr/>
        </p:nvPicPr>
        <p:blipFill rotWithShape="1">
          <a:blip r:embed="rId4">
            <a:alphaModFix/>
          </a:blip>
          <a:srcRect/>
          <a:stretch/>
        </p:blipFill>
        <p:spPr>
          <a:xfrm rot="-6">
            <a:off x="7407902" y="5389817"/>
            <a:ext cx="1575897" cy="1468190"/>
          </a:xfrm>
          <a:prstGeom prst="rect">
            <a:avLst/>
          </a:prstGeom>
          <a:noFill/>
          <a:ln>
            <a:noFill/>
          </a:ln>
        </p:spPr>
      </p:pic>
      <p:pic>
        <p:nvPicPr>
          <p:cNvPr id="276" name="Google Shape;276;g2769e242e07_0_420"/>
          <p:cNvPicPr preferRelativeResize="0"/>
          <p:nvPr/>
        </p:nvPicPr>
        <p:blipFill>
          <a:blip r:embed="rId5">
            <a:alphaModFix/>
          </a:blip>
          <a:stretch>
            <a:fillRect/>
          </a:stretch>
        </p:blipFill>
        <p:spPr>
          <a:xfrm>
            <a:off x="1587349" y="1632775"/>
            <a:ext cx="5679426" cy="3916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g2769e242e07_0_350"/>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82" name="Google Shape;282;g2769e242e07_0_350"/>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83" name="Google Shape;283;g2769e242e07_0_350"/>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84" name="Google Shape;284;g2769e242e07_0_35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85" name="Google Shape;285;g2769e242e07_0_35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86" name="Google Shape;286;g2769e242e07_0_35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87" name="Google Shape;287;g2769e242e07_0_350"/>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88" name="Google Shape;288;g2769e242e07_0_350"/>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289" name="Google Shape;289;g2769e242e07_0_350"/>
          <p:cNvSpPr txBox="1"/>
          <p:nvPr/>
        </p:nvSpPr>
        <p:spPr>
          <a:xfrm>
            <a:off x="1366050" y="29845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a:solidFill>
                  <a:schemeClr val="lt1"/>
                </a:solidFill>
                <a:latin typeface="Cambria"/>
                <a:ea typeface="Cambria"/>
                <a:cs typeface="Cambria"/>
                <a:sym typeface="Cambria"/>
              </a:rPr>
              <a:t>Our </a:t>
            </a:r>
            <a:r>
              <a:rPr lang="en-US" sz="4000" b="1" i="0" u="none" strike="noStrike" cap="none">
                <a:solidFill>
                  <a:schemeClr val="lt1"/>
                </a:solidFill>
                <a:latin typeface="Cambria"/>
                <a:ea typeface="Cambria"/>
                <a:cs typeface="Cambria"/>
                <a:sym typeface="Cambria"/>
              </a:rPr>
              <a:t>Homework</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rgbClr val="000000"/>
              </a:buClr>
              <a:buSzPts val="4000"/>
              <a:buFont typeface="Arial"/>
              <a:buNone/>
            </a:pPr>
            <a:endParaRPr sz="4000" b="0" i="0" u="none" strike="noStrike" cap="none">
              <a:solidFill>
                <a:schemeClr val="lt1"/>
              </a:solidFill>
              <a:latin typeface="Cambria"/>
              <a:ea typeface="Cambria"/>
              <a:cs typeface="Cambria"/>
              <a:sym typeface="Cambria"/>
            </a:endParaRPr>
          </a:p>
        </p:txBody>
      </p:sp>
      <p:sp>
        <p:nvSpPr>
          <p:cNvPr id="290" name="Google Shape;290;g2769e242e07_0_350"/>
          <p:cNvSpPr txBox="1"/>
          <p:nvPr/>
        </p:nvSpPr>
        <p:spPr>
          <a:xfrm>
            <a:off x="223950" y="777888"/>
            <a:ext cx="7542900" cy="6080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1" u="none" strike="noStrike" cap="none">
              <a:solidFill>
                <a:schemeClr val="lt1"/>
              </a:solidFill>
              <a:latin typeface="Cambria"/>
              <a:ea typeface="Cambria"/>
              <a:cs typeface="Cambria"/>
              <a:sym typeface="Cambria"/>
            </a:endParaRPr>
          </a:p>
          <a:p>
            <a:pPr marL="457200" marR="0" lvl="0" indent="-406400" algn="l" rtl="0">
              <a:lnSpc>
                <a:spcPct val="100000"/>
              </a:lnSpc>
              <a:spcBef>
                <a:spcPts val="100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Homework is set online using Google Classroom - you will be registered to sign up to daily or weekly updates</a:t>
            </a:r>
            <a:endParaRPr sz="2800">
              <a:solidFill>
                <a:schemeClr val="lt1"/>
              </a:solidFill>
              <a:latin typeface="Cambria"/>
              <a:ea typeface="Cambria"/>
              <a:cs typeface="Cambria"/>
              <a:sym typeface="Cambria"/>
            </a:endParaRPr>
          </a:p>
          <a:p>
            <a:pPr marL="457200" marR="0" lvl="0" indent="0" algn="l" rtl="0">
              <a:lnSpc>
                <a:spcPct val="100000"/>
              </a:lnSpc>
              <a:spcBef>
                <a:spcPts val="1000"/>
              </a:spcBef>
              <a:spcAft>
                <a:spcPts val="0"/>
              </a:spcAft>
              <a:buNone/>
            </a:pPr>
            <a:endParaRPr sz="2800">
              <a:solidFill>
                <a:schemeClr val="lt1"/>
              </a:solidFill>
              <a:latin typeface="Cambria"/>
              <a:ea typeface="Cambria"/>
              <a:cs typeface="Cambria"/>
              <a:sym typeface="Cambria"/>
            </a:endParaRPr>
          </a:p>
          <a:p>
            <a:pPr marL="457200" marR="0" lvl="0" indent="-406400" algn="l" rtl="0">
              <a:lnSpc>
                <a:spcPct val="100000"/>
              </a:lnSpc>
              <a:spcBef>
                <a:spcPts val="100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Students will be set homework by core subjects at least once per week and non-core subjects when required</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1000"/>
              </a:spcBef>
              <a:spcAft>
                <a:spcPts val="0"/>
              </a:spcAft>
              <a:buNone/>
            </a:pPr>
            <a:endParaRPr sz="2800">
              <a:solidFill>
                <a:schemeClr val="lt1"/>
              </a:solidFill>
              <a:latin typeface="Cambria"/>
              <a:ea typeface="Cambria"/>
              <a:cs typeface="Cambria"/>
              <a:sym typeface="Cambria"/>
            </a:endParaRPr>
          </a:p>
          <a:p>
            <a:pPr marL="457200" marR="0" lvl="0" indent="-406400" algn="l" rtl="0">
              <a:lnSpc>
                <a:spcPct val="100000"/>
              </a:lnSpc>
              <a:spcBef>
                <a:spcPts val="1000"/>
              </a:spcBef>
              <a:spcAft>
                <a:spcPts val="0"/>
              </a:spcAft>
              <a:buClr>
                <a:schemeClr val="lt1"/>
              </a:buClr>
              <a:buSzPts val="2800"/>
              <a:buFont typeface="Cambria"/>
              <a:buChar char="●"/>
            </a:pPr>
            <a:r>
              <a:rPr lang="en-US" sz="2800" b="0" i="0" u="none" strike="noStrike" cap="none">
                <a:solidFill>
                  <a:schemeClr val="lt1"/>
                </a:solidFill>
                <a:latin typeface="Cambria"/>
                <a:ea typeface="Cambria"/>
                <a:cs typeface="Cambria"/>
                <a:sym typeface="Cambria"/>
              </a:rPr>
              <a:t>Homework club runs Mon-Fri after school until 4pm</a:t>
            </a:r>
            <a:endParaRPr sz="2800" b="0" i="0" u="none" strike="noStrike" cap="none">
              <a:solidFill>
                <a:schemeClr val="lt1"/>
              </a:solidFill>
              <a:latin typeface="Cambria"/>
              <a:ea typeface="Cambria"/>
              <a:cs typeface="Cambria"/>
              <a:sym typeface="Cambria"/>
            </a:endParaRPr>
          </a:p>
          <a:p>
            <a:pPr marL="0" marR="0" lvl="0" indent="0" algn="l" rtl="0">
              <a:lnSpc>
                <a:spcPct val="100000"/>
              </a:lnSpc>
              <a:spcBef>
                <a:spcPts val="1000"/>
              </a:spcBef>
              <a:spcAft>
                <a:spcPts val="0"/>
              </a:spcAft>
              <a:buClr>
                <a:srgbClr val="000000"/>
              </a:buClr>
              <a:buSzPts val="2500"/>
              <a:buFont typeface="Arial"/>
              <a:buNone/>
            </a:pPr>
            <a:endParaRPr sz="2500" b="0" i="0" u="none" strike="noStrike" cap="none">
              <a:solidFill>
                <a:schemeClr val="lt1"/>
              </a:solidFill>
              <a:latin typeface="Cambria"/>
              <a:ea typeface="Cambria"/>
              <a:cs typeface="Cambria"/>
              <a:sym typeface="Cambria"/>
            </a:endParaRPr>
          </a:p>
        </p:txBody>
      </p:sp>
      <p:pic>
        <p:nvPicPr>
          <p:cNvPr id="291" name="Google Shape;291;g2769e242e07_0_350"/>
          <p:cNvPicPr preferRelativeResize="0"/>
          <p:nvPr/>
        </p:nvPicPr>
        <p:blipFill rotWithShape="1">
          <a:blip r:embed="rId4">
            <a:alphaModFix/>
          </a:blip>
          <a:srcRect/>
          <a:stretch/>
        </p:blipFill>
        <p:spPr>
          <a:xfrm>
            <a:off x="7419950" y="5241525"/>
            <a:ext cx="1470001" cy="1470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g3f02eeee162_0_34"/>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297" name="Google Shape;297;g3f02eeee162_0_34"/>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298" name="Google Shape;298;g3f02eeee162_0_34"/>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299" name="Google Shape;299;g3f02eeee162_0_34"/>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00" name="Google Shape;300;g3f02eeee162_0_34"/>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01" name="Google Shape;301;g3f02eeee162_0_34"/>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02" name="Google Shape;302;g3f02eeee162_0_34"/>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03" name="Google Shape;303;g3f02eeee162_0_34"/>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304" name="Google Shape;304;g3f02eeee162_0_34"/>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200" b="1">
                <a:solidFill>
                  <a:schemeClr val="lt1"/>
                </a:solidFill>
                <a:latin typeface="Cambria"/>
                <a:ea typeface="Cambria"/>
                <a:cs typeface="Cambria"/>
                <a:sym typeface="Cambria"/>
              </a:rPr>
              <a:t>Our canteen</a:t>
            </a:r>
            <a:endParaRPr sz="42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rgbClr val="000000"/>
              </a:buClr>
              <a:buSzPts val="4000"/>
              <a:buFont typeface="Arial"/>
              <a:buNone/>
            </a:pPr>
            <a:endParaRPr sz="4000" b="0" i="0" u="none" strike="noStrike" cap="none">
              <a:solidFill>
                <a:schemeClr val="lt1"/>
              </a:solidFill>
              <a:latin typeface="Cambria"/>
              <a:ea typeface="Cambria"/>
              <a:cs typeface="Cambria"/>
              <a:sym typeface="Cambria"/>
            </a:endParaRPr>
          </a:p>
        </p:txBody>
      </p:sp>
      <p:sp>
        <p:nvSpPr>
          <p:cNvPr id="305" name="Google Shape;305;g3f02eeee162_0_34"/>
          <p:cNvSpPr txBox="1"/>
          <p:nvPr/>
        </p:nvSpPr>
        <p:spPr>
          <a:xfrm>
            <a:off x="195450" y="5065050"/>
            <a:ext cx="8753100" cy="2283300"/>
          </a:xfrm>
          <a:prstGeom prst="rect">
            <a:avLst/>
          </a:prstGeom>
          <a:noFill/>
          <a:ln>
            <a:noFill/>
          </a:ln>
        </p:spPr>
        <p:txBody>
          <a:bodyPr spcFirstLastPara="1" wrap="square" lIns="91425" tIns="91425" rIns="91425" bIns="91425" anchor="t" anchorCtr="0">
            <a:spAutoFit/>
          </a:bodyPr>
          <a:lstStyle/>
          <a:p>
            <a:pPr marL="457200" lvl="0" indent="-406400" algn="l" rtl="0">
              <a:spcBef>
                <a:spcPts val="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Students will be able to purchase food in the canteen and snack shack or bring a packed lunch</a:t>
            </a:r>
            <a:endParaRPr sz="2800">
              <a:solidFill>
                <a:schemeClr val="lt1"/>
              </a:solidFill>
              <a:latin typeface="Cambria"/>
              <a:ea typeface="Cambria"/>
              <a:cs typeface="Cambria"/>
              <a:sym typeface="Cambria"/>
            </a:endParaRPr>
          </a:p>
          <a:p>
            <a:pPr marL="457200" lvl="0" indent="-406400" algn="l" rtl="0">
              <a:spcBef>
                <a:spcPts val="0"/>
              </a:spcBef>
              <a:spcAft>
                <a:spcPts val="0"/>
              </a:spcAft>
              <a:buClr>
                <a:schemeClr val="lt1"/>
              </a:buClr>
              <a:buSzPts val="2800"/>
              <a:buFont typeface="Cambria"/>
              <a:buChar char="•"/>
            </a:pPr>
            <a:r>
              <a:rPr lang="en-US" sz="2800">
                <a:solidFill>
                  <a:schemeClr val="lt1"/>
                </a:solidFill>
                <a:latin typeface="Cambria"/>
                <a:ea typeface="Cambria"/>
                <a:cs typeface="Cambria"/>
                <a:sym typeface="Cambria"/>
              </a:rPr>
              <a:t>We use a cashless biometric system and your child has already provided their thumb print</a:t>
            </a:r>
            <a:endParaRPr sz="3200">
              <a:solidFill>
                <a:schemeClr val="lt1"/>
              </a:solidFill>
              <a:latin typeface="Cambria"/>
              <a:ea typeface="Cambria"/>
              <a:cs typeface="Cambria"/>
              <a:sym typeface="Cambria"/>
            </a:endParaRPr>
          </a:p>
          <a:p>
            <a:pPr marL="457200" marR="0" lvl="0" indent="0" algn="l" rtl="0">
              <a:lnSpc>
                <a:spcPct val="100000"/>
              </a:lnSpc>
              <a:spcBef>
                <a:spcPts val="640"/>
              </a:spcBef>
              <a:spcAft>
                <a:spcPts val="0"/>
              </a:spcAft>
              <a:buClr>
                <a:srgbClr val="000000"/>
              </a:buClr>
              <a:buSzPts val="1900"/>
              <a:buFont typeface="Arial"/>
              <a:buNone/>
            </a:pPr>
            <a:endParaRPr sz="1900" b="0" i="0" u="none" strike="noStrike" cap="none">
              <a:solidFill>
                <a:schemeClr val="lt1"/>
              </a:solidFill>
              <a:latin typeface="Cambria"/>
              <a:ea typeface="Cambria"/>
              <a:cs typeface="Cambria"/>
              <a:sym typeface="Cambria"/>
            </a:endParaRPr>
          </a:p>
        </p:txBody>
      </p:sp>
      <p:pic>
        <p:nvPicPr>
          <p:cNvPr id="306" name="Google Shape;306;g3f02eeee162_0_34"/>
          <p:cNvPicPr preferRelativeResize="0"/>
          <p:nvPr/>
        </p:nvPicPr>
        <p:blipFill rotWithShape="1">
          <a:blip r:embed="rId4">
            <a:alphaModFix/>
          </a:blip>
          <a:srcRect/>
          <a:stretch/>
        </p:blipFill>
        <p:spPr>
          <a:xfrm>
            <a:off x="455756" y="1953726"/>
            <a:ext cx="2286000" cy="3048000"/>
          </a:xfrm>
          <a:prstGeom prst="rect">
            <a:avLst/>
          </a:prstGeom>
          <a:noFill/>
          <a:ln>
            <a:noFill/>
          </a:ln>
        </p:spPr>
      </p:pic>
      <p:pic>
        <p:nvPicPr>
          <p:cNvPr id="307" name="Google Shape;307;g3f02eeee162_0_34"/>
          <p:cNvPicPr preferRelativeResize="0"/>
          <p:nvPr/>
        </p:nvPicPr>
        <p:blipFill rotWithShape="1">
          <a:blip r:embed="rId5">
            <a:alphaModFix/>
          </a:blip>
          <a:srcRect/>
          <a:stretch/>
        </p:blipFill>
        <p:spPr>
          <a:xfrm>
            <a:off x="3483913" y="1953713"/>
            <a:ext cx="2286000" cy="3048000"/>
          </a:xfrm>
          <a:prstGeom prst="rect">
            <a:avLst/>
          </a:prstGeom>
          <a:noFill/>
          <a:ln>
            <a:noFill/>
          </a:ln>
        </p:spPr>
      </p:pic>
      <p:pic>
        <p:nvPicPr>
          <p:cNvPr id="308" name="Google Shape;308;g3f02eeee162_0_34"/>
          <p:cNvPicPr preferRelativeResize="0"/>
          <p:nvPr/>
        </p:nvPicPr>
        <p:blipFill rotWithShape="1">
          <a:blip r:embed="rId6">
            <a:alphaModFix/>
          </a:blip>
          <a:srcRect/>
          <a:stretch/>
        </p:blipFill>
        <p:spPr>
          <a:xfrm>
            <a:off x="6402400" y="1953713"/>
            <a:ext cx="2286000" cy="3048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g3f02eeee162_0_51"/>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314" name="Google Shape;314;g3f02eeee162_0_51"/>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315" name="Google Shape;315;g3f02eeee162_0_51"/>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316" name="Google Shape;316;g3f02eeee162_0_5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17" name="Google Shape;317;g3f02eeee162_0_5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18" name="Google Shape;318;g3f02eeee162_0_51"/>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19" name="Google Shape;319;g3f02eeee162_0_51"/>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20" name="Google Shape;320;g3f02eeee162_0_51"/>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321" name="Google Shape;321;g3f02eeee162_0_51"/>
          <p:cNvSpPr txBox="1"/>
          <p:nvPr/>
        </p:nvSpPr>
        <p:spPr>
          <a:xfrm>
            <a:off x="1330075" y="19445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200" b="1">
                <a:solidFill>
                  <a:schemeClr val="lt1"/>
                </a:solidFill>
                <a:latin typeface="Cambria"/>
                <a:ea typeface="Cambria"/>
                <a:cs typeface="Cambria"/>
                <a:sym typeface="Cambria"/>
              </a:rPr>
              <a:t>Your childs first day</a:t>
            </a:r>
            <a:endParaRPr sz="4200" b="1">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4000"/>
              <a:buFont typeface="Arial"/>
              <a:buNone/>
            </a:pPr>
            <a:r>
              <a:rPr lang="en-US" sz="2800" b="1">
                <a:solidFill>
                  <a:schemeClr val="lt1"/>
                </a:solidFill>
                <a:latin typeface="Cambria"/>
                <a:ea typeface="Cambria"/>
                <a:cs typeface="Cambria"/>
                <a:sym typeface="Cambria"/>
              </a:rPr>
              <a:t>Wednesday 2nd September (8.40-12.30) </a:t>
            </a:r>
            <a:endParaRPr sz="2800" b="1">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rgbClr val="000000"/>
              </a:buClr>
              <a:buSzPts val="4000"/>
              <a:buFont typeface="Arial"/>
              <a:buNone/>
            </a:pPr>
            <a:endParaRPr sz="4000" b="0" i="0" u="none" strike="noStrike" cap="none">
              <a:solidFill>
                <a:schemeClr val="lt1"/>
              </a:solidFill>
              <a:latin typeface="Cambria"/>
              <a:ea typeface="Cambria"/>
              <a:cs typeface="Cambria"/>
              <a:sym typeface="Cambria"/>
            </a:endParaRPr>
          </a:p>
        </p:txBody>
      </p:sp>
      <p:sp>
        <p:nvSpPr>
          <p:cNvPr id="322" name="Google Shape;322;g3f02eeee162_0_51"/>
          <p:cNvSpPr txBox="1"/>
          <p:nvPr/>
        </p:nvSpPr>
        <p:spPr>
          <a:xfrm>
            <a:off x="195450" y="5065050"/>
            <a:ext cx="8753100" cy="2252400"/>
          </a:xfrm>
          <a:prstGeom prst="rect">
            <a:avLst/>
          </a:prstGeom>
          <a:noFill/>
          <a:ln>
            <a:noFill/>
          </a:ln>
        </p:spPr>
        <p:txBody>
          <a:bodyPr spcFirstLastPara="1" wrap="square" lIns="91425" tIns="91425" rIns="91425" bIns="91425" anchor="t" anchorCtr="0">
            <a:spAutoFit/>
          </a:bodyPr>
          <a:lstStyle/>
          <a:p>
            <a:pPr marL="457200" lvl="0" indent="-368300" algn="l" rtl="0">
              <a:spcBef>
                <a:spcPts val="560"/>
              </a:spcBef>
              <a:spcAft>
                <a:spcPts val="0"/>
              </a:spcAft>
              <a:buClr>
                <a:schemeClr val="lt1"/>
              </a:buClr>
              <a:buSzPts val="2200"/>
              <a:buFont typeface="Cambria"/>
              <a:buChar char="•"/>
            </a:pPr>
            <a:r>
              <a:rPr lang="en-US" sz="2200">
                <a:solidFill>
                  <a:schemeClr val="lt1"/>
                </a:solidFill>
                <a:latin typeface="Cambria"/>
                <a:ea typeface="Cambria"/>
                <a:cs typeface="Cambria"/>
                <a:sym typeface="Cambria"/>
              </a:rPr>
              <a:t>Students can enter through the Wood Lane entrance or St George’s Park entrance</a:t>
            </a:r>
            <a:endParaRPr sz="2200">
              <a:solidFill>
                <a:schemeClr val="lt1"/>
              </a:solidFill>
              <a:latin typeface="Cambria"/>
              <a:ea typeface="Cambria"/>
              <a:cs typeface="Cambria"/>
              <a:sym typeface="Cambria"/>
            </a:endParaRPr>
          </a:p>
          <a:p>
            <a:pPr marL="457200" lvl="0" indent="-368300" algn="l" rtl="0">
              <a:spcBef>
                <a:spcPts val="0"/>
              </a:spcBef>
              <a:spcAft>
                <a:spcPts val="0"/>
              </a:spcAft>
              <a:buClr>
                <a:schemeClr val="lt1"/>
              </a:buClr>
              <a:buSzPts val="2200"/>
              <a:buFont typeface="Cambria"/>
              <a:buChar char="•"/>
            </a:pPr>
            <a:r>
              <a:rPr lang="en-US" sz="2200">
                <a:solidFill>
                  <a:schemeClr val="lt1"/>
                </a:solidFill>
                <a:latin typeface="Cambria"/>
                <a:ea typeface="Cambria"/>
                <a:cs typeface="Cambria"/>
                <a:sym typeface="Cambria"/>
              </a:rPr>
              <a:t>Students are able to cycle/scoot if they wish but they must have a helmet</a:t>
            </a:r>
            <a:endParaRPr sz="2200">
              <a:solidFill>
                <a:schemeClr val="lt1"/>
              </a:solidFill>
              <a:latin typeface="Cambria"/>
              <a:ea typeface="Cambria"/>
              <a:cs typeface="Cambria"/>
              <a:sym typeface="Cambria"/>
            </a:endParaRPr>
          </a:p>
          <a:p>
            <a:pPr marL="457200" lvl="0" indent="-368300" algn="l" rtl="0">
              <a:spcBef>
                <a:spcPts val="0"/>
              </a:spcBef>
              <a:spcAft>
                <a:spcPts val="0"/>
              </a:spcAft>
              <a:buClr>
                <a:schemeClr val="lt1"/>
              </a:buClr>
              <a:buSzPts val="2200"/>
              <a:buFont typeface="Cambria"/>
              <a:buChar char="•"/>
            </a:pPr>
            <a:r>
              <a:rPr lang="en-US" sz="2200">
                <a:solidFill>
                  <a:schemeClr val="lt1"/>
                </a:solidFill>
                <a:latin typeface="Cambria"/>
                <a:ea typeface="Cambria"/>
                <a:cs typeface="Cambria"/>
                <a:sym typeface="Cambria"/>
              </a:rPr>
              <a:t>Parents must remain in the car park</a:t>
            </a:r>
            <a:endParaRPr sz="2900">
              <a:solidFill>
                <a:schemeClr val="lt1"/>
              </a:solidFill>
              <a:latin typeface="Cambria"/>
              <a:ea typeface="Cambria"/>
              <a:cs typeface="Cambria"/>
              <a:sym typeface="Cambria"/>
            </a:endParaRPr>
          </a:p>
          <a:p>
            <a:pPr marL="457200" marR="0" lvl="0" indent="0" algn="l" rtl="0">
              <a:lnSpc>
                <a:spcPct val="100000"/>
              </a:lnSpc>
              <a:spcBef>
                <a:spcPts val="640"/>
              </a:spcBef>
              <a:spcAft>
                <a:spcPts val="0"/>
              </a:spcAft>
              <a:buClr>
                <a:srgbClr val="000000"/>
              </a:buClr>
              <a:buSzPts val="1900"/>
              <a:buFont typeface="Arial"/>
              <a:buNone/>
            </a:pPr>
            <a:endParaRPr sz="1900" b="0" i="0" u="none" strike="noStrike" cap="none">
              <a:solidFill>
                <a:schemeClr val="lt1"/>
              </a:solidFill>
              <a:latin typeface="Cambria"/>
              <a:ea typeface="Cambria"/>
              <a:cs typeface="Cambria"/>
              <a:sym typeface="Cambria"/>
            </a:endParaRPr>
          </a:p>
        </p:txBody>
      </p:sp>
      <p:pic>
        <p:nvPicPr>
          <p:cNvPr id="323" name="Google Shape;323;g3f02eeee162_0_51"/>
          <p:cNvPicPr preferRelativeResize="0"/>
          <p:nvPr/>
        </p:nvPicPr>
        <p:blipFill rotWithShape="1">
          <a:blip r:embed="rId4">
            <a:alphaModFix/>
          </a:blip>
          <a:srcRect/>
          <a:stretch/>
        </p:blipFill>
        <p:spPr>
          <a:xfrm>
            <a:off x="313625" y="1918688"/>
            <a:ext cx="2286000" cy="3048000"/>
          </a:xfrm>
          <a:prstGeom prst="rect">
            <a:avLst/>
          </a:prstGeom>
          <a:noFill/>
          <a:ln>
            <a:noFill/>
          </a:ln>
        </p:spPr>
      </p:pic>
      <p:pic>
        <p:nvPicPr>
          <p:cNvPr id="324" name="Google Shape;324;g3f02eeee162_0_51"/>
          <p:cNvPicPr preferRelativeResize="0"/>
          <p:nvPr/>
        </p:nvPicPr>
        <p:blipFill rotWithShape="1">
          <a:blip r:embed="rId5">
            <a:alphaModFix/>
          </a:blip>
          <a:srcRect/>
          <a:stretch/>
        </p:blipFill>
        <p:spPr>
          <a:xfrm>
            <a:off x="3463375" y="1918688"/>
            <a:ext cx="2286000" cy="3048000"/>
          </a:xfrm>
          <a:prstGeom prst="rect">
            <a:avLst/>
          </a:prstGeom>
          <a:noFill/>
          <a:ln>
            <a:noFill/>
          </a:ln>
        </p:spPr>
      </p:pic>
      <p:pic>
        <p:nvPicPr>
          <p:cNvPr id="325" name="Google Shape;325;g3f02eeee162_0_51"/>
          <p:cNvPicPr preferRelativeResize="0"/>
          <p:nvPr/>
        </p:nvPicPr>
        <p:blipFill rotWithShape="1">
          <a:blip r:embed="rId6">
            <a:alphaModFix/>
          </a:blip>
          <a:srcRect/>
          <a:stretch/>
        </p:blipFill>
        <p:spPr>
          <a:xfrm>
            <a:off x="6613125" y="1918688"/>
            <a:ext cx="2286000" cy="30480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g2769e242e07_0_489"/>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331" name="Google Shape;331;g2769e242e07_0_489"/>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332" name="Google Shape;332;g2769e242e07_0_489"/>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333" name="Google Shape;333;g2769e242e07_0_489"/>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34" name="Google Shape;334;g2769e242e07_0_489"/>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35" name="Google Shape;335;g2769e242e07_0_489"/>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36" name="Google Shape;336;g2769e242e07_0_489"/>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37" name="Google Shape;337;g2769e242e07_0_489"/>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338" name="Google Shape;338;g2769e242e07_0_489"/>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Who do I contact?</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rgbClr val="000000"/>
              </a:buClr>
              <a:buSzPts val="4000"/>
              <a:buFont typeface="Arial"/>
              <a:buNone/>
            </a:pPr>
            <a:endParaRPr sz="4000" b="0" i="0" u="none" strike="noStrike" cap="none">
              <a:solidFill>
                <a:schemeClr val="lt1"/>
              </a:solidFill>
              <a:latin typeface="Cambria"/>
              <a:ea typeface="Cambria"/>
              <a:cs typeface="Cambria"/>
              <a:sym typeface="Cambria"/>
            </a:endParaRPr>
          </a:p>
        </p:txBody>
      </p:sp>
      <p:sp>
        <p:nvSpPr>
          <p:cNvPr id="339" name="Google Shape;339;g2769e242e07_0_489"/>
          <p:cNvSpPr txBox="1"/>
          <p:nvPr/>
        </p:nvSpPr>
        <p:spPr>
          <a:xfrm>
            <a:off x="136850" y="1978950"/>
            <a:ext cx="8753100" cy="3678900"/>
          </a:xfrm>
          <a:prstGeom prst="rect">
            <a:avLst/>
          </a:prstGeom>
          <a:noFill/>
          <a:ln>
            <a:noFill/>
          </a:ln>
        </p:spPr>
        <p:txBody>
          <a:bodyPr spcFirstLastPara="1" wrap="square" lIns="91425" tIns="91425" rIns="91425" bIns="91425" anchor="t" anchorCtr="0">
            <a:spAutoFit/>
          </a:bodyPr>
          <a:lstStyle/>
          <a:p>
            <a:pPr marL="457200" marR="0" lvl="0" indent="-412750" algn="l" rtl="0">
              <a:lnSpc>
                <a:spcPct val="100000"/>
              </a:lnSpc>
              <a:spcBef>
                <a:spcPts val="640"/>
              </a:spcBef>
              <a:spcAft>
                <a:spcPts val="0"/>
              </a:spcAft>
              <a:buClr>
                <a:schemeClr val="lt1"/>
              </a:buClr>
              <a:buSzPts val="2900"/>
              <a:buFont typeface="Cambria"/>
              <a:buChar char="•"/>
            </a:pPr>
            <a:r>
              <a:rPr lang="en-US" sz="3200" i="0" u="none" strike="noStrike" cap="none">
                <a:solidFill>
                  <a:schemeClr val="lt1"/>
                </a:solidFill>
                <a:latin typeface="Cambria"/>
                <a:ea typeface="Cambria"/>
                <a:cs typeface="Cambria"/>
                <a:sym typeface="Cambria"/>
              </a:rPr>
              <a:t>If the issue is general or pastoral</a:t>
            </a:r>
            <a:r>
              <a:rPr lang="en-US" sz="3200">
                <a:solidFill>
                  <a:schemeClr val="lt1"/>
                </a:solidFill>
                <a:latin typeface="Cambria"/>
                <a:ea typeface="Cambria"/>
                <a:cs typeface="Cambria"/>
                <a:sym typeface="Cambria"/>
              </a:rPr>
              <a:t>, you should contact y</a:t>
            </a:r>
            <a:r>
              <a:rPr lang="en-US" sz="3200" i="0" u="none" strike="noStrike" cap="none">
                <a:solidFill>
                  <a:schemeClr val="lt1"/>
                </a:solidFill>
                <a:latin typeface="Cambria"/>
                <a:ea typeface="Cambria"/>
                <a:cs typeface="Cambria"/>
                <a:sym typeface="Cambria"/>
              </a:rPr>
              <a:t>our child’s tutor</a:t>
            </a:r>
            <a:endParaRPr sz="3200" i="0" u="none" strike="noStrike" cap="none">
              <a:solidFill>
                <a:schemeClr val="lt1"/>
              </a:solidFill>
              <a:latin typeface="Cambria"/>
              <a:ea typeface="Cambria"/>
              <a:cs typeface="Cambria"/>
              <a:sym typeface="Cambria"/>
            </a:endParaRPr>
          </a:p>
          <a:p>
            <a:pPr marL="457200" marR="0" lvl="0" indent="-412750" algn="l" rtl="0">
              <a:lnSpc>
                <a:spcPct val="100000"/>
              </a:lnSpc>
              <a:spcBef>
                <a:spcPts val="640"/>
              </a:spcBef>
              <a:spcAft>
                <a:spcPts val="0"/>
              </a:spcAft>
              <a:buClr>
                <a:schemeClr val="lt1"/>
              </a:buClr>
              <a:buSzPts val="2900"/>
              <a:buFont typeface="Cambria"/>
              <a:buChar char="•"/>
            </a:pPr>
            <a:r>
              <a:rPr lang="en-US" sz="3200" i="0" u="none" strike="noStrike" cap="none">
                <a:solidFill>
                  <a:schemeClr val="lt1"/>
                </a:solidFill>
                <a:latin typeface="Cambria"/>
                <a:ea typeface="Cambria"/>
                <a:cs typeface="Cambria"/>
                <a:sym typeface="Cambria"/>
              </a:rPr>
              <a:t>If the issue is subject related </a:t>
            </a:r>
            <a:r>
              <a:rPr lang="en-US" sz="3200">
                <a:solidFill>
                  <a:schemeClr val="lt1"/>
                </a:solidFill>
                <a:latin typeface="Cambria"/>
                <a:ea typeface="Cambria"/>
                <a:cs typeface="Cambria"/>
                <a:sym typeface="Cambria"/>
              </a:rPr>
              <a:t>you should contact y</a:t>
            </a:r>
            <a:r>
              <a:rPr lang="en-US" sz="3200" i="0" u="none" strike="noStrike" cap="none">
                <a:solidFill>
                  <a:schemeClr val="lt1"/>
                </a:solidFill>
                <a:latin typeface="Cambria"/>
                <a:ea typeface="Cambria"/>
                <a:cs typeface="Cambria"/>
                <a:sym typeface="Cambria"/>
              </a:rPr>
              <a:t>our child’s subject teacher</a:t>
            </a:r>
            <a:endParaRPr sz="3200">
              <a:solidFill>
                <a:schemeClr val="lt1"/>
              </a:solidFill>
              <a:latin typeface="Cambria"/>
              <a:ea typeface="Cambria"/>
              <a:cs typeface="Cambria"/>
              <a:sym typeface="Cambria"/>
            </a:endParaRPr>
          </a:p>
          <a:p>
            <a:pPr marL="457200" marR="0" lvl="0" indent="-431800" algn="l" rtl="0">
              <a:lnSpc>
                <a:spcPct val="100000"/>
              </a:lnSpc>
              <a:spcBef>
                <a:spcPts val="640"/>
              </a:spcBef>
              <a:spcAft>
                <a:spcPts val="0"/>
              </a:spcAft>
              <a:buClr>
                <a:schemeClr val="lt1"/>
              </a:buClr>
              <a:buSzPts val="3200"/>
              <a:buFont typeface="Cambria"/>
              <a:buChar char="•"/>
            </a:pPr>
            <a:r>
              <a:rPr lang="en-US" sz="3200">
                <a:solidFill>
                  <a:schemeClr val="lt1"/>
                </a:solidFill>
                <a:latin typeface="Cambria"/>
                <a:ea typeface="Cambria"/>
                <a:cs typeface="Cambria"/>
                <a:sym typeface="Cambria"/>
              </a:rPr>
              <a:t>If the issue is related to safeguarding, you should contact our safgeuarding team</a:t>
            </a:r>
            <a:endParaRPr sz="3200">
              <a:solidFill>
                <a:schemeClr val="lt1"/>
              </a:solidFill>
              <a:latin typeface="Cambria"/>
              <a:ea typeface="Cambria"/>
              <a:cs typeface="Cambria"/>
              <a:sym typeface="Cambria"/>
            </a:endParaRPr>
          </a:p>
          <a:p>
            <a:pPr marL="457200" marR="0" lvl="0" indent="0" algn="l" rtl="0">
              <a:lnSpc>
                <a:spcPct val="100000"/>
              </a:lnSpc>
              <a:spcBef>
                <a:spcPts val="640"/>
              </a:spcBef>
              <a:spcAft>
                <a:spcPts val="0"/>
              </a:spcAft>
              <a:buClr>
                <a:srgbClr val="000000"/>
              </a:buClr>
              <a:buSzPts val="1900"/>
              <a:buFont typeface="Arial"/>
              <a:buNone/>
            </a:pPr>
            <a:endParaRPr sz="1900" b="0" i="0" u="none" strike="noStrike" cap="none">
              <a:solidFill>
                <a:schemeClr val="lt1"/>
              </a:solidFill>
              <a:latin typeface="Cambria"/>
              <a:ea typeface="Cambria"/>
              <a:cs typeface="Cambria"/>
              <a:sym typeface="Cambria"/>
            </a:endParaRPr>
          </a:p>
        </p:txBody>
      </p:sp>
      <p:pic>
        <p:nvPicPr>
          <p:cNvPr id="340" name="Google Shape;340;g2769e242e07_0_489"/>
          <p:cNvPicPr preferRelativeResize="0"/>
          <p:nvPr/>
        </p:nvPicPr>
        <p:blipFill rotWithShape="1">
          <a:blip r:embed="rId4">
            <a:alphaModFix/>
          </a:blip>
          <a:srcRect/>
          <a:stretch/>
        </p:blipFill>
        <p:spPr>
          <a:xfrm rot="-3">
            <a:off x="6931131" y="5175279"/>
            <a:ext cx="2212867" cy="183039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g2769e242e07_0_503"/>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346" name="Google Shape;346;g2769e242e07_0_503"/>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347" name="Google Shape;347;g2769e242e07_0_503"/>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348" name="Google Shape;348;g2769e242e07_0_50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49" name="Google Shape;349;g2769e242e07_0_50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50" name="Google Shape;350;g2769e242e07_0_503"/>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51" name="Google Shape;351;g2769e242e07_0_503"/>
          <p:cNvSpPr txBox="1"/>
          <p:nvPr/>
        </p:nvSpPr>
        <p:spPr>
          <a:xfrm>
            <a:off x="-86975" y="-15825"/>
            <a:ext cx="92349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52" name="Google Shape;352;g2769e242e07_0_503"/>
          <p:cNvPicPr preferRelativeResize="0"/>
          <p:nvPr/>
        </p:nvPicPr>
        <p:blipFill rotWithShape="1">
          <a:blip r:embed="rId3">
            <a:alphaModFix/>
          </a:blip>
          <a:srcRect/>
          <a:stretch/>
        </p:blipFill>
        <p:spPr>
          <a:xfrm>
            <a:off x="7679787" y="194445"/>
            <a:ext cx="1210175" cy="1695950"/>
          </a:xfrm>
          <a:prstGeom prst="rect">
            <a:avLst/>
          </a:prstGeom>
          <a:noFill/>
          <a:ln>
            <a:noFill/>
          </a:ln>
        </p:spPr>
      </p:pic>
      <p:sp>
        <p:nvSpPr>
          <p:cNvPr id="353" name="Google Shape;353;g2769e242e07_0_503"/>
          <p:cNvSpPr txBox="1"/>
          <p:nvPr/>
        </p:nvSpPr>
        <p:spPr>
          <a:xfrm>
            <a:off x="1366050" y="447700"/>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chemeClr val="lt1"/>
                </a:solidFill>
                <a:latin typeface="Cambria"/>
                <a:ea typeface="Cambria"/>
                <a:cs typeface="Cambria"/>
                <a:sym typeface="Cambria"/>
              </a:rPr>
              <a:t>Dates for your Diary</a:t>
            </a:r>
            <a:endParaRPr sz="4000" b="1" i="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1000"/>
              </a:spcAft>
              <a:buClr>
                <a:srgbClr val="000000"/>
              </a:buClr>
              <a:buSzPts val="4000"/>
              <a:buFont typeface="Arial"/>
              <a:buNone/>
            </a:pPr>
            <a:endParaRPr sz="4000" b="0" i="0" u="none" strike="noStrike" cap="none">
              <a:solidFill>
                <a:schemeClr val="lt1"/>
              </a:solidFill>
              <a:latin typeface="Cambria"/>
              <a:ea typeface="Cambria"/>
              <a:cs typeface="Cambria"/>
              <a:sym typeface="Cambria"/>
            </a:endParaRPr>
          </a:p>
        </p:txBody>
      </p:sp>
      <p:graphicFrame>
        <p:nvGraphicFramePr>
          <p:cNvPr id="354" name="Google Shape;354;g2769e242e07_0_503"/>
          <p:cNvGraphicFramePr/>
          <p:nvPr/>
        </p:nvGraphicFramePr>
        <p:xfrm>
          <a:off x="435900" y="2091763"/>
          <a:ext cx="3000000" cy="3000000"/>
        </p:xfrm>
        <a:graphic>
          <a:graphicData uri="http://schemas.openxmlformats.org/drawingml/2006/table">
            <a:tbl>
              <a:tblPr>
                <a:noFill/>
                <a:tableStyleId>{919CA190-DB10-41F8-AF85-5C3646EE24AE}</a:tableStyleId>
              </a:tblPr>
              <a:tblGrid>
                <a:gridCol w="4094575">
                  <a:extLst>
                    <a:ext uri="{9D8B030D-6E8A-4147-A177-3AD203B41FA5}">
                      <a16:colId xmlns:a16="http://schemas.microsoft.com/office/drawing/2014/main" val="20000"/>
                    </a:ext>
                  </a:extLst>
                </a:gridCol>
                <a:gridCol w="4094575">
                  <a:extLst>
                    <a:ext uri="{9D8B030D-6E8A-4147-A177-3AD203B41FA5}">
                      <a16:colId xmlns:a16="http://schemas.microsoft.com/office/drawing/2014/main" val="20001"/>
                    </a:ext>
                  </a:extLst>
                </a:gridCol>
              </a:tblGrid>
              <a:tr h="712300">
                <a:tc>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solidFill>
                            <a:schemeClr val="lt1"/>
                          </a:solidFill>
                          <a:latin typeface="Cambria"/>
                          <a:ea typeface="Cambria"/>
                          <a:cs typeface="Cambria"/>
                          <a:sym typeface="Cambria"/>
                        </a:rPr>
                        <a:t>First Day of Term</a:t>
                      </a:r>
                      <a:endParaRPr sz="2400" b="1" u="none" strike="noStrike" cap="none">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a:solidFill>
                            <a:schemeClr val="lt1"/>
                          </a:solidFill>
                          <a:latin typeface="Cambria"/>
                          <a:ea typeface="Cambria"/>
                          <a:cs typeface="Cambria"/>
                          <a:sym typeface="Cambria"/>
                        </a:rPr>
                        <a:t>2nd September</a:t>
                      </a:r>
                      <a:endParaRPr sz="2400">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2400"/>
                        <a:buFont typeface="Arial"/>
                        <a:buNone/>
                      </a:pPr>
                      <a:r>
                        <a:rPr lang="en-US" sz="2400">
                          <a:solidFill>
                            <a:schemeClr val="lt1"/>
                          </a:solidFill>
                          <a:latin typeface="Cambria"/>
                          <a:ea typeface="Cambria"/>
                          <a:cs typeface="Cambria"/>
                          <a:sym typeface="Cambria"/>
                        </a:rPr>
                        <a:t>(8.40 - 12.30)</a:t>
                      </a:r>
                      <a:endParaRPr sz="2400">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0"/>
                  </a:ext>
                </a:extLst>
              </a:tr>
              <a:tr h="849725">
                <a:tc>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solidFill>
                            <a:schemeClr val="lt1"/>
                          </a:solidFill>
                          <a:latin typeface="Cambria"/>
                          <a:ea typeface="Cambria"/>
                          <a:cs typeface="Cambria"/>
                          <a:sym typeface="Cambria"/>
                        </a:rPr>
                        <a:t>Year 7 Meet the Tutor</a:t>
                      </a:r>
                      <a:endParaRPr sz="2400" b="1"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2400"/>
                        <a:buFont typeface="Arial"/>
                        <a:buNone/>
                      </a:pPr>
                      <a:endParaRPr sz="2400" b="1" u="none" strike="noStrike" cap="none">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a:solidFill>
                            <a:schemeClr val="lt1"/>
                          </a:solidFill>
                          <a:latin typeface="Cambria"/>
                          <a:ea typeface="Cambria"/>
                          <a:cs typeface="Cambria"/>
                          <a:sym typeface="Cambria"/>
                        </a:rPr>
                        <a:t>29th September</a:t>
                      </a:r>
                      <a:endParaRPr sz="2400" u="none" strike="noStrike" cap="none">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solidFill>
                            <a:schemeClr val="lt1"/>
                          </a:solidFill>
                          <a:latin typeface="Cambria"/>
                          <a:ea typeface="Cambria"/>
                          <a:cs typeface="Cambria"/>
                          <a:sym typeface="Cambria"/>
                        </a:rPr>
                        <a:t>Year 7 Settling in Report</a:t>
                      </a:r>
                      <a:endParaRPr sz="2400" b="1"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2400"/>
                        <a:buFont typeface="Arial"/>
                        <a:buNone/>
                      </a:pPr>
                      <a:endParaRPr sz="2400" b="1" u="none" strike="noStrike" cap="none">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a:solidFill>
                            <a:schemeClr val="lt1"/>
                          </a:solidFill>
                          <a:latin typeface="Cambria"/>
                          <a:ea typeface="Cambria"/>
                          <a:cs typeface="Cambria"/>
                          <a:sym typeface="Cambria"/>
                        </a:rPr>
                        <a:t>16th October</a:t>
                      </a:r>
                      <a:endParaRPr sz="2400" u="none" strike="noStrike" cap="none">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2400"/>
                        <a:buFont typeface="Arial"/>
                        <a:buNone/>
                      </a:pPr>
                      <a:r>
                        <a:rPr lang="en-US" sz="2400" b="1" u="none" strike="noStrike" cap="none">
                          <a:solidFill>
                            <a:schemeClr val="lt1"/>
                          </a:solidFill>
                          <a:latin typeface="Cambria"/>
                          <a:ea typeface="Cambria"/>
                          <a:cs typeface="Cambria"/>
                          <a:sym typeface="Cambria"/>
                        </a:rPr>
                        <a:t>Year 7 Parents Evening</a:t>
                      </a:r>
                      <a:endParaRPr sz="2400" b="1" u="none" strike="noStrike" cap="none">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400"/>
                        <a:buFont typeface="Arial"/>
                        <a:buNone/>
                      </a:pPr>
                      <a:r>
                        <a:rPr lang="en-US" sz="2400">
                          <a:solidFill>
                            <a:schemeClr val="lt1"/>
                          </a:solidFill>
                          <a:latin typeface="Cambria"/>
                          <a:ea typeface="Cambria"/>
                          <a:cs typeface="Cambria"/>
                          <a:sym typeface="Cambria"/>
                        </a:rPr>
                        <a:t>10th June</a:t>
                      </a:r>
                      <a:endParaRPr sz="2400" u="none" strike="noStrike" cap="none">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2400"/>
                        <a:buFont typeface="Arial"/>
                        <a:buNone/>
                      </a:pPr>
                      <a:endParaRPr sz="2400" u="none" strike="noStrike" cap="none">
                        <a:solidFill>
                          <a:schemeClr val="lt1"/>
                        </a:solidFill>
                        <a:latin typeface="Cambria"/>
                        <a:ea typeface="Cambria"/>
                        <a:cs typeface="Cambria"/>
                        <a:sym typeface="Cambria"/>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355" name="Google Shape;355;g2769e242e07_0_503"/>
          <p:cNvPicPr preferRelativeResize="0"/>
          <p:nvPr/>
        </p:nvPicPr>
        <p:blipFill rotWithShape="1">
          <a:blip r:embed="rId4">
            <a:alphaModFix/>
          </a:blip>
          <a:srcRect/>
          <a:stretch/>
        </p:blipFill>
        <p:spPr>
          <a:xfrm>
            <a:off x="195851" y="321075"/>
            <a:ext cx="1592794" cy="14427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g2769e242e07_0_520"/>
          <p:cNvSpPr txBox="1">
            <a:spLocks noGrp="1"/>
          </p:cNvSpPr>
          <p:nvPr>
            <p:ph type="ctrTitle"/>
          </p:nvPr>
        </p:nvSpPr>
        <p:spPr>
          <a:xfrm>
            <a:off x="680250" y="12"/>
            <a:ext cx="7772400" cy="14700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400"/>
              <a:buFont typeface="Calibri"/>
              <a:buNone/>
            </a:pPr>
            <a:br>
              <a:rPr lang="en-US" sz="4400" b="0" i="0" u="none">
                <a:solidFill>
                  <a:schemeClr val="dk1"/>
                </a:solidFill>
                <a:latin typeface="Calibri"/>
                <a:ea typeface="Calibri"/>
                <a:cs typeface="Calibri"/>
                <a:sym typeface="Calibri"/>
              </a:rPr>
            </a:br>
            <a:endParaRPr sz="4400" b="0" i="0" u="none">
              <a:solidFill>
                <a:schemeClr val="dk1"/>
              </a:solidFill>
              <a:latin typeface="Calibri"/>
              <a:ea typeface="Calibri"/>
              <a:cs typeface="Calibri"/>
              <a:sym typeface="Calibri"/>
            </a:endParaRPr>
          </a:p>
          <a:p>
            <a:pPr marL="0" lvl="0" indent="0" algn="ctr" rtl="0">
              <a:lnSpc>
                <a:spcPct val="100000"/>
              </a:lnSpc>
              <a:spcBef>
                <a:spcPts val="0"/>
              </a:spcBef>
              <a:spcAft>
                <a:spcPts val="0"/>
              </a:spcAft>
              <a:buClr>
                <a:schemeClr val="dk1"/>
              </a:buClr>
              <a:buSzPts val="4400"/>
              <a:buFont typeface="Calibri"/>
              <a:buNone/>
            </a:pPr>
            <a:r>
              <a:rPr lang="en-US" sz="4400" b="0" i="0" u="none">
                <a:solidFill>
                  <a:schemeClr val="dk1"/>
                </a:solidFill>
                <a:latin typeface="Calibri"/>
                <a:ea typeface="Calibri"/>
                <a:cs typeface="Calibri"/>
                <a:sym typeface="Calibri"/>
              </a:rPr>
              <a:t>Welcome To King’s Academy Binfield</a:t>
            </a:r>
            <a:br>
              <a:rPr lang="en-US" sz="4400" b="0" i="0" u="none">
                <a:solidFill>
                  <a:schemeClr val="dk1"/>
                </a:solidFill>
                <a:latin typeface="Calibri"/>
                <a:ea typeface="Calibri"/>
                <a:cs typeface="Calibri"/>
                <a:sym typeface="Calibri"/>
              </a:rPr>
            </a:br>
            <a:br>
              <a:rPr lang="en-US" sz="4400" b="0" i="0" u="none">
                <a:solidFill>
                  <a:schemeClr val="dk1"/>
                </a:solidFill>
                <a:latin typeface="Calibri"/>
                <a:ea typeface="Calibri"/>
                <a:cs typeface="Calibri"/>
                <a:sym typeface="Calibri"/>
              </a:rPr>
            </a:br>
            <a:endParaRPr/>
          </a:p>
        </p:txBody>
      </p:sp>
      <p:sp>
        <p:nvSpPr>
          <p:cNvPr id="361" name="Google Shape;361;g2769e242e07_0_520"/>
          <p:cNvSpPr txBox="1"/>
          <p:nvPr/>
        </p:nvSpPr>
        <p:spPr>
          <a:xfrm>
            <a:off x="-11112" y="6484937"/>
            <a:ext cx="91551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0" i="1" u="none" strike="noStrike" cap="none">
                <a:solidFill>
                  <a:srgbClr val="FFFFFF"/>
                </a:solidFill>
                <a:latin typeface="Calibri"/>
                <a:ea typeface="Calibri"/>
                <a:cs typeface="Calibri"/>
                <a:sym typeface="Calibri"/>
              </a:rPr>
              <a:t>Opportunity and Success on a Global Stage</a:t>
            </a:r>
            <a:endParaRPr sz="1400" b="0" i="0" u="none" strike="noStrike" cap="none">
              <a:solidFill>
                <a:srgbClr val="000000"/>
              </a:solidFill>
              <a:latin typeface="Arial"/>
              <a:ea typeface="Arial"/>
              <a:cs typeface="Arial"/>
              <a:sym typeface="Arial"/>
            </a:endParaRPr>
          </a:p>
        </p:txBody>
      </p:sp>
      <p:sp>
        <p:nvSpPr>
          <p:cNvPr id="362" name="Google Shape;362;g2769e242e07_0_520"/>
          <p:cNvSpPr txBox="1"/>
          <p:nvPr/>
        </p:nvSpPr>
        <p:spPr>
          <a:xfrm>
            <a:off x="925512" y="298450"/>
            <a:ext cx="8058300" cy="365100"/>
          </a:xfrm>
          <a:prstGeom prst="rect">
            <a:avLst/>
          </a:prstGeom>
          <a:solidFill>
            <a:srgbClr val="00009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King’s Academy Binfield; </a:t>
            </a:r>
            <a:r>
              <a:rPr lang="en-US" sz="1400" b="0" i="1" u="none" strike="noStrike" cap="none">
                <a:solidFill>
                  <a:srgbClr val="FFFFFF"/>
                </a:solidFill>
                <a:latin typeface="Calibri"/>
                <a:ea typeface="Calibri"/>
                <a:cs typeface="Calibri"/>
                <a:sym typeface="Calibri"/>
              </a:rPr>
              <a:t>Dare to be remarkable</a:t>
            </a:r>
            <a:endParaRPr sz="1400" b="0" i="0" u="none" strike="noStrike" cap="none">
              <a:solidFill>
                <a:srgbClr val="000000"/>
              </a:solidFill>
              <a:latin typeface="Arial"/>
              <a:ea typeface="Arial"/>
              <a:cs typeface="Arial"/>
              <a:sym typeface="Arial"/>
            </a:endParaRPr>
          </a:p>
        </p:txBody>
      </p:sp>
      <p:sp>
        <p:nvSpPr>
          <p:cNvPr id="363" name="Google Shape;363;g2769e242e07_0_52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64" name="Google Shape;364;g2769e242e07_0_52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65" name="Google Shape;365;g2769e242e07_0_520"/>
          <p:cNvSpPr txBox="1"/>
          <p:nvPr/>
        </p:nvSpPr>
        <p:spPr>
          <a:xfrm>
            <a:off x="4448175" y="3244850"/>
            <a:ext cx="247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66" name="Google Shape;366;g2769e242e07_0_520"/>
          <p:cNvSpPr txBox="1"/>
          <p:nvPr/>
        </p:nvSpPr>
        <p:spPr>
          <a:xfrm>
            <a:off x="-129675" y="-15825"/>
            <a:ext cx="9277500" cy="7021500"/>
          </a:xfrm>
          <a:prstGeom prst="rect">
            <a:avLst/>
          </a:prstGeom>
          <a:solidFill>
            <a:srgbClr val="193274"/>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67" name="Google Shape;367;g2769e242e07_0_520"/>
          <p:cNvPicPr preferRelativeResize="0"/>
          <p:nvPr/>
        </p:nvPicPr>
        <p:blipFill rotWithShape="1">
          <a:blip r:embed="rId3">
            <a:alphaModFix/>
          </a:blip>
          <a:srcRect/>
          <a:stretch/>
        </p:blipFill>
        <p:spPr>
          <a:xfrm>
            <a:off x="1558624" y="2595151"/>
            <a:ext cx="6015653" cy="4042275"/>
          </a:xfrm>
          <a:prstGeom prst="rect">
            <a:avLst/>
          </a:prstGeom>
          <a:noFill/>
          <a:ln>
            <a:noFill/>
          </a:ln>
        </p:spPr>
      </p:pic>
      <p:pic>
        <p:nvPicPr>
          <p:cNvPr id="368" name="Google Shape;368;g2769e242e07_0_520"/>
          <p:cNvPicPr preferRelativeResize="0"/>
          <p:nvPr/>
        </p:nvPicPr>
        <p:blipFill rotWithShape="1">
          <a:blip r:embed="rId4">
            <a:alphaModFix/>
          </a:blip>
          <a:srcRect/>
          <a:stretch/>
        </p:blipFill>
        <p:spPr>
          <a:xfrm>
            <a:off x="7679787" y="194445"/>
            <a:ext cx="1210175" cy="1695950"/>
          </a:xfrm>
          <a:prstGeom prst="rect">
            <a:avLst/>
          </a:prstGeom>
          <a:noFill/>
          <a:ln>
            <a:noFill/>
          </a:ln>
        </p:spPr>
      </p:pic>
      <p:sp>
        <p:nvSpPr>
          <p:cNvPr id="369" name="Google Shape;369;g2769e242e07_0_520"/>
          <p:cNvSpPr txBox="1"/>
          <p:nvPr/>
        </p:nvSpPr>
        <p:spPr>
          <a:xfrm>
            <a:off x="1366050" y="73425"/>
            <a:ext cx="6400800" cy="1442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3700"/>
              <a:buFont typeface="Arial"/>
              <a:buNone/>
            </a:pPr>
            <a:r>
              <a:rPr lang="en-US" sz="3700" b="1" i="0" u="none" strike="noStrike" cap="none">
                <a:solidFill>
                  <a:schemeClr val="lt1"/>
                </a:solidFill>
                <a:latin typeface="Cambria"/>
                <a:ea typeface="Cambria"/>
                <a:cs typeface="Cambria"/>
                <a:sym typeface="Cambria"/>
              </a:rPr>
              <a:t>Thank you</a:t>
            </a:r>
            <a:endParaRPr sz="3700" b="1">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3700"/>
              <a:buFont typeface="Arial"/>
              <a:buNone/>
            </a:pPr>
            <a:endParaRPr sz="3700" b="1">
              <a:solidFill>
                <a:schemeClr val="lt1"/>
              </a:solidFill>
              <a:latin typeface="Cambria"/>
              <a:ea typeface="Cambria"/>
              <a:cs typeface="Cambria"/>
              <a:sym typeface="Cambria"/>
            </a:endParaRPr>
          </a:p>
          <a:p>
            <a:pPr marL="0" marR="0" lvl="0" indent="0" algn="ctr" rtl="0">
              <a:lnSpc>
                <a:spcPct val="100000"/>
              </a:lnSpc>
              <a:spcBef>
                <a:spcPts val="0"/>
              </a:spcBef>
              <a:spcAft>
                <a:spcPts val="0"/>
              </a:spcAft>
              <a:buClr>
                <a:srgbClr val="000000"/>
              </a:buClr>
              <a:buSzPts val="3700"/>
              <a:buFont typeface="Arial"/>
              <a:buNone/>
            </a:pPr>
            <a:r>
              <a:rPr lang="en-US" sz="3700" b="1" i="0" u="none" strike="noStrike" cap="none">
                <a:solidFill>
                  <a:schemeClr val="lt1"/>
                </a:solidFill>
                <a:latin typeface="Cambria"/>
                <a:ea typeface="Cambria"/>
                <a:cs typeface="Cambria"/>
                <a:sym typeface="Cambria"/>
              </a:rPr>
              <a:t>We look forward to seeing you in September!</a:t>
            </a:r>
            <a:endParaRPr sz="3700" b="1" i="0" u="none" strike="noStrike" cap="none">
              <a:solidFill>
                <a:schemeClr val="lt1"/>
              </a:solidFill>
              <a:latin typeface="Cambria"/>
              <a:ea typeface="Cambria"/>
              <a:cs typeface="Cambria"/>
              <a:sym typeface="Cambria"/>
            </a:endParaRP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1662</Words>
  <Application>Microsoft Office PowerPoint</Application>
  <PresentationFormat>On-screen Show (4:3)</PresentationFormat>
  <Paragraphs>354</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Cambria</vt:lpstr>
      <vt:lpstr>1_Office Theme</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lpstr>  Welcome To King’s Academy Binfield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Gareth Long</dc:creator>
  <cp:lastModifiedBy>Amna Salman</cp:lastModifiedBy>
  <cp:revision>1</cp:revision>
  <dcterms:created xsi:type="dcterms:W3CDTF">2015-04-22T19:11:56Z</dcterms:created>
  <dcterms:modified xsi:type="dcterms:W3CDTF">2026-07-06T09:17:01Z</dcterms:modified>
</cp:coreProperties>
</file>